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65" r:id="rId2"/>
  </p:sldMasterIdLst>
  <p:notesMasterIdLst>
    <p:notesMasterId r:id="rId22"/>
  </p:notesMasterIdLst>
  <p:handoutMasterIdLst>
    <p:handoutMasterId r:id="rId23"/>
  </p:handoutMasterIdLst>
  <p:sldIdLst>
    <p:sldId id="260" r:id="rId3"/>
    <p:sldId id="298" r:id="rId4"/>
    <p:sldId id="299" r:id="rId5"/>
    <p:sldId id="300" r:id="rId6"/>
    <p:sldId id="305" r:id="rId7"/>
    <p:sldId id="314" r:id="rId8"/>
    <p:sldId id="306" r:id="rId9"/>
    <p:sldId id="307" r:id="rId10"/>
    <p:sldId id="308" r:id="rId11"/>
    <p:sldId id="309" r:id="rId12"/>
    <p:sldId id="310" r:id="rId13"/>
    <p:sldId id="311" r:id="rId14"/>
    <p:sldId id="301" r:id="rId15"/>
    <p:sldId id="302" r:id="rId16"/>
    <p:sldId id="315" r:id="rId17"/>
    <p:sldId id="303" r:id="rId18"/>
    <p:sldId id="304" r:id="rId19"/>
    <p:sldId id="313" r:id="rId20"/>
    <p:sldId id="691" r:id="rId21"/>
  </p:sldIdLst>
  <p:sldSz cx="10058400" cy="7772400"/>
  <p:notesSz cx="6858000" cy="91440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6322"/>
    <a:srgbClr val="1429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8" autoAdjust="0"/>
    <p:restoredTop sz="89148" autoAdjust="0"/>
  </p:normalViewPr>
  <p:slideViewPr>
    <p:cSldViewPr snapToGrid="0" snapToObjects="1">
      <p:cViewPr varScale="1">
        <p:scale>
          <a:sx n="102" d="100"/>
          <a:sy n="102" d="100"/>
        </p:scale>
        <p:origin x="2192" y="192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5" d="100"/>
          <a:sy n="75" d="100"/>
        </p:scale>
        <p:origin x="-3384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8450729"/>
            <a:ext cx="6858000" cy="705971"/>
          </a:xfrm>
          <a:prstGeom prst="rect">
            <a:avLst/>
          </a:prstGeom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rgbClr val="142958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356FF-FEF1-EF48-BD73-4B95B2E46E83}" type="datetimeFigureOut">
              <a:rPr lang="en-US" smtClean="0">
                <a:solidFill>
                  <a:srgbClr val="F16322"/>
                </a:solidFill>
              </a:rPr>
              <a:t>11/27/22</a:t>
            </a:fld>
            <a:endParaRPr lang="en-US" dirty="0">
              <a:solidFill>
                <a:srgbClr val="F1632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476999" y="8889999"/>
            <a:ext cx="379413" cy="252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004881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rgbClr val="14295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F16322"/>
                </a:solidFill>
              </a:defRPr>
            </a:lvl1pPr>
          </a:lstStyle>
          <a:p>
            <a:fld id="{DBF7D493-8EEB-7E45-916B-5FBC49ABC710}" type="datetimeFigureOut">
              <a:rPr lang="en-US" smtClean="0"/>
              <a:pPr/>
              <a:t>11/27/22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8450729"/>
            <a:ext cx="6858000" cy="705971"/>
          </a:xfrm>
          <a:prstGeom prst="rect">
            <a:avLst/>
          </a:prstGeom>
        </p:spPr>
      </p:pic>
      <p:sp>
        <p:nvSpPr>
          <p:cNvPr id="9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476999" y="8889999"/>
            <a:ext cx="379413" cy="252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356410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ECE Main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124632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3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740170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4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4112187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14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4123591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tool is truly incremental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16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82733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ECE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Brad Petersen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1620796"/>
            <a:ext cx="4673600" cy="2509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179746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59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731519"/>
            <a:ext cx="4673600" cy="63055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i="0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1628416"/>
            <a:ext cx="91948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127834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268950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50000"/>
              </a:lnSpc>
              <a:buNone/>
              <a:defRPr sz="3600" b="1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44500" y="1484710"/>
            <a:ext cx="9245600" cy="4826000"/>
          </a:xfrm>
          <a:prstGeom prst="rect">
            <a:avLst/>
          </a:prstGeom>
        </p:spPr>
        <p:txBody>
          <a:bodyPr vert="horz"/>
          <a:lstStyle>
            <a:lvl1pPr marL="382059" indent="-382059">
              <a:buFont typeface="Wingdings" panose="05000000000000000000" pitchFamily="2" charset="2"/>
              <a:buChar char="§"/>
              <a:defRPr sz="2800"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>
              <a:defRPr sz="2400"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>
              <a:defRPr sz="2000"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>
              <a:defRPr sz="1800"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>
              <a:defRPr sz="1600"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44500" y="1226849"/>
            <a:ext cx="9245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74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1608096"/>
            <a:ext cx="59563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642100" y="1608096"/>
            <a:ext cx="2962448" cy="460220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n-US" dirty="0"/>
              <a:t>Click proper below image </a:t>
            </a:r>
          </a:p>
          <a:p>
            <a:pPr lvl="0"/>
            <a:r>
              <a:rPr lang="en-US" dirty="0"/>
              <a:t>to insert media</a:t>
            </a:r>
          </a:p>
        </p:txBody>
      </p:sp>
    </p:spTree>
    <p:extLst>
      <p:ext uri="{BB962C8B-B14F-4D97-AF65-F5344CB8AC3E}">
        <p14:creationId xmlns:p14="http://schemas.microsoft.com/office/powerpoint/2010/main" val="353166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32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ster_bluesideba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pic>
        <p:nvPicPr>
          <p:cNvPr id="6" name="Picture 5" descr="master_bottom2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600"/>
            <a:ext cx="10058400" cy="3352800"/>
          </a:xfrm>
          <a:prstGeom prst="rect">
            <a:avLst/>
          </a:prstGeom>
        </p:spPr>
      </p:pic>
      <p:pic>
        <p:nvPicPr>
          <p:cNvPr id="7" name="Picture 6" descr="Cover_BuildingCrop.jp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4520631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5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</p:sldLayoutIdLst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nd_bottom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5000"/>
            <a:ext cx="10058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2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6" r:id="rId2"/>
    <p:sldLayoutId id="2147483669" r:id="rId3"/>
    <p:sldLayoutId id="2147483668" r:id="rId4"/>
  </p:sldLayoutIdLst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Timer/OpenTim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ampuscluster.illinois.edu/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OpenTimer/OpenTim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 txBox="1">
            <a:spLocks/>
          </p:cNvSpPr>
          <p:nvPr/>
        </p:nvSpPr>
        <p:spPr>
          <a:xfrm>
            <a:off x="444499" y="619125"/>
            <a:ext cx="9365863" cy="74295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rgbClr val="142958"/>
                </a:solidFill>
                <a:latin typeface="Vinyl OT Regular"/>
                <a:ea typeface="+mn-ea"/>
                <a:cs typeface="Vinyl OT Regular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 Narrow" panose="020B0606020202030204" pitchFamily="34" charset="0"/>
              </a:rPr>
              <a:t>OpenTimer: A high-performance timing analysis tool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444499" y="2808668"/>
            <a:ext cx="8803401" cy="1269891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700" kern="1200" baseline="0">
                <a:solidFill>
                  <a:srgbClr val="F16322"/>
                </a:solidFill>
                <a:latin typeface="OfficinaSansITCStd Bold"/>
                <a:ea typeface="+mn-ea"/>
                <a:cs typeface="OfficinaSansITCStd Bold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Tsung</a:t>
            </a:r>
            <a:r>
              <a:rPr lang="en-US" sz="2000" dirty="0">
                <a:solidFill>
                  <a:schemeClr val="tx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-Wei Huang and Martin D. F. Wong</a:t>
            </a:r>
          </a:p>
          <a:p>
            <a:r>
              <a:rPr lang="en-US" sz="2000" dirty="0">
                <a:solidFill>
                  <a:schemeClr val="tx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Department of Electrical and Computer Engineering (ECE)</a:t>
            </a:r>
          </a:p>
          <a:p>
            <a:r>
              <a:rPr lang="en-US" sz="2000" dirty="0">
                <a:solidFill>
                  <a:schemeClr val="tx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University of Illinois at Urbana-Champaign (UIUC), IL, USA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44499" y="2012163"/>
            <a:ext cx="9365863" cy="517329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rgbClr val="142958"/>
                </a:solidFill>
                <a:latin typeface="Vinyl OT Regular"/>
                <a:ea typeface="+mn-ea"/>
                <a:cs typeface="Vinyl OT Regular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b="1" dirty="0">
                <a:solidFill>
                  <a:srgbClr val="FF6600"/>
                </a:solidFill>
                <a:latin typeface="Arial Narrow" panose="020B0606020202030204" pitchFamily="34" charset="0"/>
                <a:hlinkClick r:id="rId3"/>
              </a:rPr>
              <a:t>https://github.com/OpenTimer/OpenTimer</a:t>
            </a:r>
            <a:r>
              <a:rPr lang="en-US" sz="3000" b="1" dirty="0">
                <a:solidFill>
                  <a:srgbClr val="FF6600"/>
                </a:solidFill>
                <a:latin typeface="Arial Narrow" panose="020B0606020202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5948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268950"/>
            <a:ext cx="9245600" cy="742950"/>
          </a:xfrm>
        </p:spPr>
        <p:txBody>
          <a:bodyPr/>
          <a:lstStyle/>
          <a:p>
            <a:r>
              <a:rPr lang="en-US" dirty="0"/>
              <a:t>Identify the Source of Incremental Timing (III)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Connect pin (connect a pin to a net)</a:t>
            </a:r>
          </a:p>
          <a:p>
            <a:pPr lvl="1"/>
            <a:r>
              <a:rPr lang="en-US" sz="2000" dirty="0" err="1"/>
              <a:t>connect_pin</a:t>
            </a:r>
            <a:r>
              <a:rPr lang="en-US" sz="2000" dirty="0"/>
              <a:t> &lt;</a:t>
            </a:r>
            <a:r>
              <a:rPr lang="en-US" sz="2000" dirty="0" err="1"/>
              <a:t>pin_name</a:t>
            </a:r>
            <a:r>
              <a:rPr lang="en-US" sz="2000" dirty="0"/>
              <a:t>, </a:t>
            </a:r>
            <a:r>
              <a:rPr lang="en-US" sz="2000" dirty="0" err="1"/>
              <a:t>net_name</a:t>
            </a:r>
            <a:r>
              <a:rPr lang="en-US" sz="2000" dirty="0"/>
              <a:t>&gt;</a:t>
            </a:r>
          </a:p>
          <a:p>
            <a:r>
              <a:rPr lang="en-US" sz="2400" dirty="0"/>
              <a:t>Affect RC network only</a:t>
            </a:r>
          </a:p>
          <a:p>
            <a:pPr lvl="1"/>
            <a:r>
              <a:rPr lang="en-US" sz="2000" dirty="0"/>
              <a:t>Incremental timing from the root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5468064" y="2285778"/>
            <a:ext cx="4222036" cy="895518"/>
          </a:xfrm>
          <a:prstGeom prst="wedgeRectCallout">
            <a:avLst>
              <a:gd name="adj1" fmla="val -30126"/>
              <a:gd name="adj2" fmla="val 6036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Find the root of the corresponding RC network (RC tree)</a:t>
            </a:r>
          </a:p>
        </p:txBody>
      </p:sp>
      <p:pic>
        <p:nvPicPr>
          <p:cNvPr id="4" name="Picture 3" descr="connect_p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1" y="3315272"/>
            <a:ext cx="7284720" cy="3169920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7980995" y="3861733"/>
            <a:ext cx="1771865" cy="751264"/>
          </a:xfrm>
          <a:prstGeom prst="wedgeRectCallout">
            <a:avLst>
              <a:gd name="adj1" fmla="val -119803"/>
              <a:gd name="adj2" fmla="val 399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cap changed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7918235" y="5009090"/>
            <a:ext cx="1771865" cy="1175963"/>
          </a:xfrm>
          <a:prstGeom prst="wedgeRectCallout">
            <a:avLst>
              <a:gd name="adj1" fmla="val -137510"/>
              <a:gd name="adj2" fmla="val -6345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Frontier pins</a:t>
            </a:r>
          </a:p>
          <a:p>
            <a:pPr algn="ctr"/>
            <a:r>
              <a:rPr lang="en-US" dirty="0"/>
              <a:t>(I1:O and FF3:D)</a:t>
            </a:r>
          </a:p>
        </p:txBody>
      </p:sp>
    </p:spTree>
    <p:extLst>
      <p:ext uri="{BB962C8B-B14F-4D97-AF65-F5344CB8AC3E}">
        <p14:creationId xmlns:p14="http://schemas.microsoft.com/office/powerpoint/2010/main" val="16878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268950"/>
            <a:ext cx="9245600" cy="742950"/>
          </a:xfrm>
        </p:spPr>
        <p:txBody>
          <a:bodyPr/>
          <a:lstStyle/>
          <a:p>
            <a:r>
              <a:rPr lang="en-US" dirty="0"/>
              <a:t>Dealing with Design Modifiers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84709"/>
            <a:ext cx="9245600" cy="5387571"/>
          </a:xfrm>
        </p:spPr>
        <p:txBody>
          <a:bodyPr/>
          <a:lstStyle/>
          <a:p>
            <a:r>
              <a:rPr lang="en-US" sz="2400" dirty="0"/>
              <a:t>Design modifiers can be built upon pin-level modification</a:t>
            </a:r>
          </a:p>
          <a:p>
            <a:pPr lvl="1"/>
            <a:r>
              <a:rPr lang="en-US" sz="2000" dirty="0" err="1"/>
              <a:t>remove_net</a:t>
            </a:r>
            <a:r>
              <a:rPr lang="en-US" sz="2000" dirty="0"/>
              <a:t>: disconnect all pins and remove the net</a:t>
            </a:r>
          </a:p>
          <a:p>
            <a:pPr lvl="1"/>
            <a:r>
              <a:rPr lang="en-US" sz="2000" dirty="0" err="1"/>
              <a:t>insert_net</a:t>
            </a:r>
            <a:r>
              <a:rPr lang="en-US" sz="2000" dirty="0"/>
              <a:t>: create an empty net</a:t>
            </a:r>
          </a:p>
          <a:p>
            <a:pPr lvl="1"/>
            <a:r>
              <a:rPr lang="en-US" sz="2000" dirty="0" err="1"/>
              <a:t>insert_gate</a:t>
            </a:r>
            <a:r>
              <a:rPr lang="en-US" sz="2000" dirty="0"/>
              <a:t>: insert a gate and create pins</a:t>
            </a:r>
          </a:p>
          <a:p>
            <a:pPr lvl="1"/>
            <a:r>
              <a:rPr lang="en-US" sz="2000" dirty="0" err="1"/>
              <a:t>remove_gate</a:t>
            </a:r>
            <a:r>
              <a:rPr lang="en-US" sz="2000" dirty="0"/>
              <a:t>: disconnect all input and output pins, and remove the gate</a:t>
            </a:r>
          </a:p>
          <a:p>
            <a:pPr lvl="1"/>
            <a:r>
              <a:rPr lang="is-IS" sz="2000" dirty="0"/>
              <a:t>…</a:t>
            </a:r>
            <a:endParaRPr lang="en-US" sz="2000" dirty="0"/>
          </a:p>
          <a:p>
            <a:r>
              <a:rPr lang="en-US" sz="2400" dirty="0"/>
              <a:t>How to store frontier pins for correct timing propagation?</a:t>
            </a:r>
          </a:p>
          <a:p>
            <a:pPr lvl="1"/>
            <a:r>
              <a:rPr lang="en-US" sz="2000" dirty="0"/>
              <a:t>Timing graph is a directed acyclic graph (DAG)</a:t>
            </a:r>
          </a:p>
          <a:p>
            <a:pPr lvl="1"/>
            <a:r>
              <a:rPr lang="en-US" sz="2000" dirty="0"/>
              <a:t>Efficient data structure, </a:t>
            </a:r>
            <a:r>
              <a:rPr lang="en-US" sz="2000" i="1" dirty="0"/>
              <a:t>bucketlist</a:t>
            </a:r>
            <a:r>
              <a:rPr lang="en-US" sz="2000" dirty="0"/>
              <a:t>, to maintain the dependency</a:t>
            </a:r>
          </a:p>
          <a:p>
            <a:pPr lvl="2"/>
            <a:r>
              <a:rPr lang="en-US" dirty="0"/>
              <a:t>Apply topological sort (longest path finding)</a:t>
            </a:r>
          </a:p>
          <a:p>
            <a:pPr lvl="2"/>
            <a:r>
              <a:rPr lang="en-US" dirty="0"/>
              <a:t>Level index of each pin to keep track of dependency</a:t>
            </a:r>
            <a:endParaRPr lang="en-US" sz="1800" dirty="0"/>
          </a:p>
          <a:p>
            <a:pPr lvl="2"/>
            <a:r>
              <a:rPr lang="en-US" dirty="0"/>
              <a:t>Every frontier pin is inserted into the corresponding bucket</a:t>
            </a:r>
          </a:p>
          <a:p>
            <a:pPr lvl="2"/>
            <a:r>
              <a:rPr lang="en-US" dirty="0"/>
              <a:t>Incremental topological sort for incremental levelization</a:t>
            </a:r>
          </a:p>
        </p:txBody>
      </p:sp>
    </p:spTree>
    <p:extLst>
      <p:ext uri="{BB962C8B-B14F-4D97-AF65-F5344CB8AC3E}">
        <p14:creationId xmlns:p14="http://schemas.microsoft.com/office/powerpoint/2010/main" val="224784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268950"/>
            <a:ext cx="9245600" cy="742950"/>
          </a:xfrm>
        </p:spPr>
        <p:txBody>
          <a:bodyPr/>
          <a:lstStyle/>
          <a:p>
            <a:r>
              <a:rPr lang="en-US" dirty="0"/>
              <a:t>Pipeline-based Parallel Timing Propagation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84709"/>
            <a:ext cx="9245600" cy="5387571"/>
          </a:xfrm>
        </p:spPr>
        <p:txBody>
          <a:bodyPr/>
          <a:lstStyle/>
          <a:p>
            <a:r>
              <a:rPr lang="en-US" sz="2400" dirty="0"/>
              <a:t>Timing propagation has several linearly dependent tasks</a:t>
            </a:r>
          </a:p>
          <a:p>
            <a:pPr lvl="1"/>
            <a:r>
              <a:rPr lang="en-US" sz="2000" dirty="0"/>
              <a:t>RC update </a:t>
            </a:r>
            <a:r>
              <a:rPr lang="en-US" sz="2000" dirty="0">
                <a:sym typeface="Wingdings"/>
              </a:rPr>
              <a:t> Slew &amp; Delay  Arrival time  Jump point  CPPR</a:t>
            </a:r>
          </a:p>
          <a:p>
            <a:pPr lvl="1"/>
            <a:r>
              <a:rPr lang="en-US" sz="2000" dirty="0">
                <a:sym typeface="Wingdings"/>
              </a:rPr>
              <a:t>Pipeline scheduling with multiple threads</a:t>
            </a:r>
          </a:p>
        </p:txBody>
      </p:sp>
      <p:pic>
        <p:nvPicPr>
          <p:cNvPr id="4" name="Picture 3" descr="pipe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4" y="2825956"/>
            <a:ext cx="5667629" cy="3149937"/>
          </a:xfrm>
          <a:prstGeom prst="rect">
            <a:avLst/>
          </a:prstGeom>
        </p:spPr>
      </p:pic>
      <p:pic>
        <p:nvPicPr>
          <p:cNvPr id="7" name="Picture 6" descr="Screen Shot 2015-10-29 at 4.22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11" y="2644330"/>
            <a:ext cx="3671147" cy="40337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90511" y="3899271"/>
            <a:ext cx="3758964" cy="1568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858" y="6093949"/>
            <a:ext cx="5920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000"/>
                </a:solidFill>
              </a:rPr>
              <a:t>We use the following paper for dealing with CPPR</a:t>
            </a:r>
          </a:p>
          <a:p>
            <a:r>
              <a:rPr lang="en-US" sz="1600" i="1" dirty="0">
                <a:solidFill>
                  <a:srgbClr val="008000"/>
                </a:solidFill>
              </a:rPr>
              <a:t>*UI-Timer: An ultra-fast clock network pessimism removal algorithm, T.-W. Huang, P.-C. Wu, and Martin D. F. Wong, ICCAD14</a:t>
            </a:r>
          </a:p>
        </p:txBody>
      </p:sp>
    </p:spTree>
    <p:extLst>
      <p:ext uri="{BB962C8B-B14F-4D97-AF65-F5344CB8AC3E}">
        <p14:creationId xmlns:p14="http://schemas.microsoft.com/office/powerpoint/2010/main" val="2446391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499" y="268950"/>
            <a:ext cx="9294133" cy="742950"/>
          </a:xfrm>
        </p:spPr>
        <p:txBody>
          <a:bodyPr/>
          <a:lstStyle/>
          <a:p>
            <a:r>
              <a:rPr lang="en-US" dirty="0"/>
              <a:t>Experimental Results – Environment Setup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84710"/>
            <a:ext cx="5223978" cy="4826000"/>
          </a:xfrm>
        </p:spPr>
        <p:txBody>
          <a:bodyPr/>
          <a:lstStyle/>
          <a:p>
            <a:r>
              <a:rPr lang="en-US" sz="2400" dirty="0"/>
              <a:t>Implementation</a:t>
            </a:r>
          </a:p>
          <a:p>
            <a:pPr lvl="1"/>
            <a:r>
              <a:rPr lang="en-US" sz="2000" dirty="0"/>
              <a:t>C++11 with GCC 4.8</a:t>
            </a:r>
          </a:p>
          <a:p>
            <a:pPr lvl="1"/>
            <a:r>
              <a:rPr lang="en-US" sz="2000" dirty="0"/>
              <a:t>Linux machine (8 cores)*</a:t>
            </a:r>
          </a:p>
          <a:p>
            <a:pPr lvl="1"/>
            <a:endParaRPr lang="en-US" sz="2000" dirty="0"/>
          </a:p>
          <a:p>
            <a:r>
              <a:rPr lang="en-US" sz="2400" dirty="0"/>
              <a:t>Benchmark suite</a:t>
            </a:r>
          </a:p>
          <a:p>
            <a:pPr lvl="1"/>
            <a:r>
              <a:rPr lang="en-US" sz="2000" dirty="0"/>
              <a:t>TAU15 contest benchmarks</a:t>
            </a:r>
          </a:p>
          <a:p>
            <a:pPr lvl="1"/>
            <a:endParaRPr lang="en-US" sz="2000" dirty="0"/>
          </a:p>
          <a:p>
            <a:r>
              <a:rPr lang="en-US" sz="2400" dirty="0"/>
              <a:t>Baseline on TAU15 winners</a:t>
            </a:r>
          </a:p>
          <a:p>
            <a:pPr lvl="1"/>
            <a:r>
              <a:rPr lang="en-US" sz="2000" dirty="0" err="1"/>
              <a:t>iTimerC</a:t>
            </a:r>
            <a:r>
              <a:rPr lang="en-US" sz="2000" dirty="0"/>
              <a:t> 2.0 (1</a:t>
            </a:r>
            <a:r>
              <a:rPr lang="en-US" sz="2000" baseline="30000" dirty="0"/>
              <a:t>st</a:t>
            </a:r>
            <a:r>
              <a:rPr lang="en-US" sz="2000" dirty="0"/>
              <a:t> place)</a:t>
            </a:r>
          </a:p>
          <a:p>
            <a:pPr lvl="1"/>
            <a:r>
              <a:rPr lang="en-US" sz="2000" dirty="0" err="1"/>
              <a:t>iitRACE</a:t>
            </a:r>
            <a:r>
              <a:rPr lang="en-US" sz="2000" dirty="0"/>
              <a:t> (3</a:t>
            </a:r>
            <a:r>
              <a:rPr lang="en-US" sz="2000" baseline="30000" dirty="0"/>
              <a:t>rd</a:t>
            </a:r>
            <a:r>
              <a:rPr lang="en-US" sz="2000" dirty="0"/>
              <a:t> place)</a:t>
            </a:r>
          </a:p>
        </p:txBody>
      </p:sp>
      <p:pic>
        <p:nvPicPr>
          <p:cNvPr id="5" name="Picture 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" t="79877" r="610" b="10545"/>
          <a:stretch>
            <a:fillRect/>
          </a:stretch>
        </p:blipFill>
        <p:spPr bwMode="auto">
          <a:xfrm>
            <a:off x="5865133" y="2042636"/>
            <a:ext cx="3865563" cy="17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/>
          <a:stretch>
            <a:fillRect/>
          </a:stretch>
        </p:blipFill>
        <p:spPr bwMode="auto">
          <a:xfrm>
            <a:off x="5866721" y="3490436"/>
            <a:ext cx="3860800" cy="115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" b="91246"/>
          <a:stretch>
            <a:fillRect/>
          </a:stretch>
        </p:blipFill>
        <p:spPr bwMode="auto">
          <a:xfrm>
            <a:off x="5860371" y="1707673"/>
            <a:ext cx="3878262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" r="246" b="63748"/>
          <a:stretch>
            <a:fillRect/>
          </a:stretch>
        </p:blipFill>
        <p:spPr bwMode="auto">
          <a:xfrm>
            <a:off x="5869896" y="2212498"/>
            <a:ext cx="3862387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36" r="287" b="790"/>
          <a:stretch>
            <a:fillRect/>
          </a:stretch>
        </p:blipFill>
        <p:spPr bwMode="auto">
          <a:xfrm>
            <a:off x="5869896" y="2853848"/>
            <a:ext cx="38608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71"/>
          <p:cNvSpPr txBox="1">
            <a:spLocks noChangeArrowheads="1"/>
          </p:cNvSpPr>
          <p:nvPr/>
        </p:nvSpPr>
        <p:spPr bwMode="auto">
          <a:xfrm>
            <a:off x="5823858" y="4631848"/>
            <a:ext cx="39131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i="1" dirty="0">
                <a:solidFill>
                  <a:srgbClr val="CC0000"/>
                </a:solidFill>
              </a:rPr>
              <a:t>*clock tree has inverters and buffers</a:t>
            </a:r>
          </a:p>
        </p:txBody>
      </p:sp>
      <p:sp>
        <p:nvSpPr>
          <p:cNvPr id="11" name="Text Box 72"/>
          <p:cNvSpPr txBox="1">
            <a:spLocks noChangeArrowheads="1"/>
          </p:cNvSpPr>
          <p:nvPr/>
        </p:nvSpPr>
        <p:spPr bwMode="auto">
          <a:xfrm>
            <a:off x="5669871" y="2979261"/>
            <a:ext cx="266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400">
                <a:solidFill>
                  <a:srgbClr val="CC0000"/>
                </a:solidFill>
              </a:rPr>
              <a:t>*</a:t>
            </a:r>
          </a:p>
        </p:txBody>
      </p:sp>
      <p:sp>
        <p:nvSpPr>
          <p:cNvPr id="12" name="Text Box 73"/>
          <p:cNvSpPr txBox="1">
            <a:spLocks noChangeArrowheads="1"/>
          </p:cNvSpPr>
          <p:nvPr/>
        </p:nvSpPr>
        <p:spPr bwMode="auto">
          <a:xfrm>
            <a:off x="5669871" y="3136423"/>
            <a:ext cx="266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400">
                <a:solidFill>
                  <a:srgbClr val="CC0000"/>
                </a:solidFill>
              </a:rPr>
              <a:t>*</a:t>
            </a:r>
          </a:p>
        </p:txBody>
      </p:sp>
      <p:sp>
        <p:nvSpPr>
          <p:cNvPr id="13" name="Text Box 74"/>
          <p:cNvSpPr txBox="1">
            <a:spLocks noChangeArrowheads="1"/>
          </p:cNvSpPr>
          <p:nvPr/>
        </p:nvSpPr>
        <p:spPr bwMode="auto">
          <a:xfrm>
            <a:off x="5669871" y="3298348"/>
            <a:ext cx="266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400">
                <a:solidFill>
                  <a:srgbClr val="CC0000"/>
                </a:solidFill>
              </a:rPr>
              <a:t>*</a:t>
            </a:r>
          </a:p>
        </p:txBody>
      </p:sp>
      <p:sp>
        <p:nvSpPr>
          <p:cNvPr id="14" name="Text Box 75"/>
          <p:cNvSpPr txBox="1">
            <a:spLocks noChangeArrowheads="1"/>
          </p:cNvSpPr>
          <p:nvPr/>
        </p:nvSpPr>
        <p:spPr bwMode="auto">
          <a:xfrm>
            <a:off x="5669871" y="2831623"/>
            <a:ext cx="266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400">
                <a:solidFill>
                  <a:srgbClr val="CC0000"/>
                </a:solidFill>
              </a:rPr>
              <a:t>*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975548" y="5294992"/>
            <a:ext cx="6022158" cy="1006475"/>
            <a:chOff x="2463800" y="5473826"/>
            <a:chExt cx="6022158" cy="1006475"/>
          </a:xfrm>
        </p:grpSpPr>
        <p:sp>
          <p:nvSpPr>
            <p:cNvPr id="25" name="Text Box 63"/>
            <p:cNvSpPr txBox="1">
              <a:spLocks noChangeArrowheads="1"/>
            </p:cNvSpPr>
            <p:nvPr/>
          </p:nvSpPr>
          <p:spPr bwMode="auto">
            <a:xfrm>
              <a:off x="2463800" y="5473826"/>
              <a:ext cx="602215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2000" b="1" dirty="0"/>
                <a:t>7</a:t>
              </a:r>
              <a:r>
                <a:rPr lang="en-US" sz="2000" dirty="0"/>
                <a:t> based on released benchmarks (~10</a:t>
              </a:r>
              <a:r>
                <a:rPr lang="en-US" sz="2000" baseline="30000" dirty="0"/>
                <a:t>2</a:t>
              </a:r>
              <a:r>
                <a:rPr lang="en-US" sz="2000" dirty="0"/>
                <a:t> – ~10</a:t>
              </a:r>
              <a:r>
                <a:rPr lang="en-US" sz="2000" baseline="30000" dirty="0"/>
                <a:t>5</a:t>
              </a:r>
              <a:r>
                <a:rPr lang="en-US" sz="2000" dirty="0"/>
                <a:t> gates)</a:t>
              </a:r>
            </a:p>
          </p:txBody>
        </p:sp>
        <p:sp>
          <p:nvSpPr>
            <p:cNvPr id="26" name="Text Box 69"/>
            <p:cNvSpPr txBox="1">
              <a:spLocks noChangeArrowheads="1"/>
            </p:cNvSpPr>
            <p:nvPr/>
          </p:nvSpPr>
          <p:spPr bwMode="auto">
            <a:xfrm>
              <a:off x="2463800" y="6083426"/>
              <a:ext cx="602215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2000" b="1" dirty="0"/>
                <a:t>6</a:t>
              </a:r>
              <a:r>
                <a:rPr lang="en-US" sz="2000" dirty="0"/>
                <a:t> based on ICCAD 2014 benchmarks (~10</a:t>
              </a:r>
              <a:r>
                <a:rPr lang="en-US" sz="2000" baseline="30000" dirty="0"/>
                <a:t>5</a:t>
              </a:r>
              <a:r>
                <a:rPr lang="en-US" sz="2000" dirty="0"/>
                <a:t> – ~10</a:t>
              </a:r>
              <a:r>
                <a:rPr lang="en-US" sz="2000" baseline="30000" dirty="0"/>
                <a:t>6</a:t>
              </a:r>
              <a:r>
                <a:rPr lang="en-US" sz="2000" dirty="0"/>
                <a:t> gates)</a:t>
              </a:r>
            </a:p>
          </p:txBody>
        </p:sp>
        <p:sp>
          <p:nvSpPr>
            <p:cNvPr id="27" name="Text Box 70"/>
            <p:cNvSpPr txBox="1">
              <a:spLocks noChangeArrowheads="1"/>
            </p:cNvSpPr>
            <p:nvPr/>
          </p:nvSpPr>
          <p:spPr bwMode="auto">
            <a:xfrm>
              <a:off x="2463800" y="5773864"/>
              <a:ext cx="602215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2000" b="1" dirty="0"/>
                <a:t>3</a:t>
              </a:r>
              <a:r>
                <a:rPr lang="en-US" sz="2000" dirty="0"/>
                <a:t> based on Cadence benchmarks (~10</a:t>
              </a:r>
              <a:r>
                <a:rPr lang="en-US" sz="2000" baseline="30000" dirty="0"/>
                <a:t>2</a:t>
              </a:r>
              <a:r>
                <a:rPr lang="en-US" sz="2000" dirty="0"/>
                <a:t> – ~10</a:t>
              </a:r>
              <a:r>
                <a:rPr lang="en-US" sz="2000" baseline="30000" dirty="0"/>
                <a:t>5</a:t>
              </a:r>
              <a:r>
                <a:rPr lang="en-US" sz="2000" dirty="0"/>
                <a:t> gates)</a:t>
              </a: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88562" y="6268563"/>
            <a:ext cx="7286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8000"/>
                </a:solidFill>
              </a:rPr>
              <a:t>*Campus cluster, University of Illinois at Urbana-Champaign (UIUC)</a:t>
            </a:r>
          </a:p>
          <a:p>
            <a:r>
              <a:rPr lang="en-US" i="1" dirty="0">
                <a:solidFill>
                  <a:srgbClr val="008000"/>
                </a:solidFill>
                <a:hlinkClick r:id="rId6"/>
              </a:rPr>
              <a:t>https://</a:t>
            </a:r>
            <a:r>
              <a:rPr lang="en-US" i="1" dirty="0" err="1">
                <a:solidFill>
                  <a:srgbClr val="008000"/>
                </a:solidFill>
                <a:hlinkClick r:id="rId6"/>
              </a:rPr>
              <a:t>campuscluster.illinois.edu</a:t>
            </a:r>
            <a:r>
              <a:rPr lang="en-US" i="1" dirty="0">
                <a:solidFill>
                  <a:srgbClr val="008000"/>
                </a:solidFill>
                <a:hlinkClick r:id="rId6"/>
              </a:rPr>
              <a:t>/</a:t>
            </a:r>
            <a:endParaRPr lang="en-US" i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506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268950"/>
            <a:ext cx="9245600" cy="742950"/>
          </a:xfrm>
        </p:spPr>
        <p:txBody>
          <a:bodyPr/>
          <a:lstStyle/>
          <a:p>
            <a:r>
              <a:rPr lang="en-US" sz="3200" dirty="0"/>
              <a:t>Experimental Results – Overall Performance Comparison </a:t>
            </a:r>
          </a:p>
        </p:txBody>
      </p:sp>
      <p:pic>
        <p:nvPicPr>
          <p:cNvPr id="4" name="Picture 3" descr="Screen Shot 2015-10-29 at 2.59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396"/>
            <a:ext cx="10058400" cy="41672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565" y="3915653"/>
            <a:ext cx="9875520" cy="228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955" y="3151800"/>
            <a:ext cx="9875520" cy="394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559" y="5792337"/>
            <a:ext cx="6969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8000"/>
                </a:solidFill>
              </a:rPr>
              <a:t>*</a:t>
            </a:r>
            <a:r>
              <a:rPr lang="en-US" i="1" dirty="0" err="1">
                <a:solidFill>
                  <a:srgbClr val="008000"/>
                </a:solidFill>
              </a:rPr>
              <a:t>iTimerC</a:t>
            </a:r>
            <a:r>
              <a:rPr lang="en-US" i="1" dirty="0">
                <a:solidFill>
                  <a:srgbClr val="008000"/>
                </a:solidFill>
              </a:rPr>
              <a:t> 2.0: 1</a:t>
            </a:r>
            <a:r>
              <a:rPr lang="en-US" i="1" baseline="30000" dirty="0">
                <a:solidFill>
                  <a:srgbClr val="008000"/>
                </a:solidFill>
              </a:rPr>
              <a:t>st</a:t>
            </a:r>
            <a:r>
              <a:rPr lang="en-US" i="1" dirty="0">
                <a:solidFill>
                  <a:srgbClr val="008000"/>
                </a:solidFill>
              </a:rPr>
              <a:t> place in TAU contest 2015 (binary from authors)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559" y="6186107"/>
            <a:ext cx="7091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000"/>
                </a:solidFill>
              </a:rPr>
              <a:t>*</a:t>
            </a:r>
            <a:r>
              <a:rPr lang="en-US" i="1" dirty="0" err="1">
                <a:solidFill>
                  <a:srgbClr val="008000"/>
                </a:solidFill>
              </a:rPr>
              <a:t>iitRACE</a:t>
            </a:r>
            <a:r>
              <a:rPr lang="en-US" i="1">
                <a:solidFill>
                  <a:srgbClr val="008000"/>
                </a:solidFill>
              </a:rPr>
              <a:t>: 3</a:t>
            </a:r>
            <a:r>
              <a:rPr lang="en-US" i="1" baseline="30000">
                <a:solidFill>
                  <a:srgbClr val="008000"/>
                </a:solidFill>
              </a:rPr>
              <a:t>rd</a:t>
            </a:r>
            <a:r>
              <a:rPr lang="en-US" i="1">
                <a:solidFill>
                  <a:srgbClr val="008000"/>
                </a:solidFill>
              </a:rPr>
              <a:t> </a:t>
            </a:r>
            <a:r>
              <a:rPr lang="en-US" i="1" dirty="0">
                <a:solidFill>
                  <a:srgbClr val="008000"/>
                </a:solidFill>
              </a:rPr>
              <a:t>place in TAU contest 2015 (binary from authors)</a:t>
            </a:r>
          </a:p>
        </p:txBody>
      </p:sp>
    </p:spTree>
    <p:extLst>
      <p:ext uri="{BB962C8B-B14F-4D97-AF65-F5344CB8AC3E}">
        <p14:creationId xmlns:p14="http://schemas.microsoft.com/office/powerpoint/2010/main" val="391803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499" y="268950"/>
            <a:ext cx="9294133" cy="742950"/>
          </a:xfrm>
        </p:spPr>
        <p:txBody>
          <a:bodyPr/>
          <a:lstStyle/>
          <a:p>
            <a:r>
              <a:rPr lang="en-US" dirty="0"/>
              <a:t>Experimental Results – Performance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84709"/>
            <a:ext cx="9294132" cy="4345827"/>
          </a:xfrm>
        </p:spPr>
        <p:txBody>
          <a:bodyPr/>
          <a:lstStyle/>
          <a:p>
            <a:r>
              <a:rPr lang="en-US" sz="2400" dirty="0" err="1"/>
              <a:t>OpenTimer</a:t>
            </a:r>
            <a:r>
              <a:rPr lang="en-US" sz="2400" dirty="0"/>
              <a:t> performance highlights</a:t>
            </a:r>
          </a:p>
          <a:p>
            <a:pPr lvl="1"/>
            <a:r>
              <a:rPr lang="en-US" sz="2000" dirty="0"/>
              <a:t>Achieved the highest accuracy (</a:t>
            </a:r>
            <a:r>
              <a:rPr lang="en-US" sz="2000" dirty="0">
                <a:solidFill>
                  <a:srgbClr val="FF0000"/>
                </a:solidFill>
              </a:rPr>
              <a:t>both path-based and value-based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Achieved the fastest runtime (</a:t>
            </a:r>
            <a:r>
              <a:rPr lang="en-US" sz="2000" dirty="0">
                <a:solidFill>
                  <a:srgbClr val="FF0000"/>
                </a:solidFill>
              </a:rPr>
              <a:t>x2 to x9 speedup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Robust and reliable (</a:t>
            </a:r>
            <a:r>
              <a:rPr lang="en-US" sz="2000" dirty="0">
                <a:solidFill>
                  <a:srgbClr val="FF0000"/>
                </a:solidFill>
              </a:rPr>
              <a:t>no crash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Small memory usage*</a:t>
            </a:r>
            <a:endParaRPr lang="en-US" dirty="0"/>
          </a:p>
          <a:p>
            <a:r>
              <a:rPr lang="en-US" sz="2400" dirty="0"/>
              <a:t>Comparison to the </a:t>
            </a:r>
            <a:r>
              <a:rPr lang="en-US" sz="2400" i="1" dirty="0"/>
              <a:t>newest</a:t>
            </a:r>
            <a:r>
              <a:rPr lang="en-US" sz="2400" dirty="0"/>
              <a:t> results of </a:t>
            </a:r>
            <a:r>
              <a:rPr lang="en-US" sz="2400" dirty="0" err="1"/>
              <a:t>iTimerC</a:t>
            </a:r>
            <a:r>
              <a:rPr lang="en-US" sz="2400" dirty="0"/>
              <a:t> 2.0**</a:t>
            </a:r>
          </a:p>
          <a:p>
            <a:pPr lvl="1"/>
            <a:r>
              <a:rPr lang="en-US" sz="2000" dirty="0" err="1"/>
              <a:t>netcard</a:t>
            </a:r>
            <a:r>
              <a:rPr lang="en-US" sz="2000" dirty="0"/>
              <a:t> (1.5M gates and 1.5M nets)</a:t>
            </a:r>
          </a:p>
          <a:p>
            <a:pPr lvl="2"/>
            <a:r>
              <a:rPr lang="en-US" sz="1600" dirty="0" err="1"/>
              <a:t>OpenTimer</a:t>
            </a:r>
            <a:r>
              <a:rPr lang="en-US" sz="1600" dirty="0"/>
              <a:t>: 192s, 20GB</a:t>
            </a:r>
          </a:p>
          <a:p>
            <a:pPr lvl="2"/>
            <a:r>
              <a:rPr lang="en-US" sz="1600" dirty="0" err="1"/>
              <a:t>iTimerC</a:t>
            </a:r>
            <a:r>
              <a:rPr lang="en-US" sz="1600" dirty="0"/>
              <a:t> 2.0: 213s, 21GB</a:t>
            </a:r>
          </a:p>
          <a:p>
            <a:pPr lvl="1"/>
            <a:r>
              <a:rPr lang="en-US" sz="2000" dirty="0"/>
              <a:t>leon3mp (1.2M gates and 1.2M nets)</a:t>
            </a:r>
          </a:p>
          <a:p>
            <a:pPr lvl="2"/>
            <a:r>
              <a:rPr lang="en-US" sz="1600" dirty="0" err="1"/>
              <a:t>OpenTimer</a:t>
            </a:r>
            <a:r>
              <a:rPr lang="en-US" sz="1600" dirty="0"/>
              <a:t>: 163s, 18GB</a:t>
            </a:r>
          </a:p>
          <a:p>
            <a:pPr lvl="2"/>
            <a:r>
              <a:rPr lang="en-US" sz="1600" dirty="0" err="1"/>
              <a:t>iTimerC</a:t>
            </a:r>
            <a:r>
              <a:rPr lang="en-US" sz="1600" dirty="0"/>
              <a:t> 2.0: 186s, 19GB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1614" y="5830537"/>
            <a:ext cx="9588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000"/>
                </a:solidFill>
              </a:rPr>
              <a:t>* Our contest version has higher memory usage is due to the different system environment settings between IBM machine and UIUC machine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8559" y="6522549"/>
            <a:ext cx="926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000"/>
                </a:solidFill>
              </a:rPr>
              <a:t>**</a:t>
            </a:r>
            <a:r>
              <a:rPr lang="en-US" i="1" dirty="0" err="1">
                <a:solidFill>
                  <a:srgbClr val="008000"/>
                </a:solidFill>
              </a:rPr>
              <a:t>iTimerC</a:t>
            </a:r>
            <a:r>
              <a:rPr lang="en-US" i="1" dirty="0">
                <a:solidFill>
                  <a:srgbClr val="008000"/>
                </a:solidFill>
              </a:rPr>
              <a:t> 2.0: Fast incremental timing and CPPR analysis, ICCAD15 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6175132" y="4095541"/>
            <a:ext cx="3640492" cy="1222311"/>
          </a:xfrm>
          <a:prstGeom prst="wedgeRectCallout">
            <a:avLst>
              <a:gd name="adj1" fmla="val -72646"/>
              <a:gd name="adj2" fmla="val -2398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rgbClr val="FF0000"/>
                </a:solidFill>
              </a:rPr>
              <a:t>iTimerC</a:t>
            </a:r>
            <a:r>
              <a:rPr lang="en-US" b="1" i="1" dirty="0">
                <a:solidFill>
                  <a:srgbClr val="FF0000"/>
                </a:solidFill>
              </a:rPr>
              <a:t> 2.0 runs in 3.5GHz CPU!</a:t>
            </a:r>
          </a:p>
          <a:p>
            <a:pPr algn="ctr"/>
            <a:r>
              <a:rPr lang="en-US" b="1" i="1" dirty="0" err="1">
                <a:solidFill>
                  <a:srgbClr val="FF0000"/>
                </a:solidFill>
              </a:rPr>
              <a:t>OpenTimer</a:t>
            </a:r>
            <a:r>
              <a:rPr lang="en-US" b="1" i="1" dirty="0">
                <a:solidFill>
                  <a:srgbClr val="FF0000"/>
                </a:solidFill>
              </a:rPr>
              <a:t> runs in 2.2GHz CPU!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9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268950"/>
            <a:ext cx="9245600" cy="742950"/>
          </a:xfrm>
        </p:spPr>
        <p:txBody>
          <a:bodyPr/>
          <a:lstStyle/>
          <a:p>
            <a:r>
              <a:rPr lang="en-US" sz="3200" dirty="0"/>
              <a:t>Experimental Results – Scalability of Incremental Timing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84710"/>
            <a:ext cx="9245600" cy="2551819"/>
          </a:xfrm>
        </p:spPr>
        <p:txBody>
          <a:bodyPr/>
          <a:lstStyle/>
          <a:p>
            <a:r>
              <a:rPr lang="en-US" sz="2400" dirty="0"/>
              <a:t>Optimization or synthesis tools</a:t>
            </a:r>
          </a:p>
          <a:p>
            <a:pPr lvl="1"/>
            <a:r>
              <a:rPr lang="en-US" sz="2000" dirty="0"/>
              <a:t>Call an incremental timer millions of times to optimize the timing objective</a:t>
            </a:r>
          </a:p>
          <a:p>
            <a:r>
              <a:rPr lang="en-US" sz="2400" dirty="0"/>
              <a:t>One incremental processing stage</a:t>
            </a:r>
          </a:p>
          <a:p>
            <a:pPr lvl="1"/>
            <a:r>
              <a:rPr lang="en-US" sz="2000" dirty="0"/>
              <a:t>A set of design modifiers followed by a timing query</a:t>
            </a:r>
          </a:p>
          <a:p>
            <a:r>
              <a:rPr lang="en-US" sz="2400" dirty="0"/>
              <a:t>Insufficiency of TAU15 benchmarks</a:t>
            </a:r>
          </a:p>
          <a:p>
            <a:pPr lvl="1"/>
            <a:r>
              <a:rPr lang="en-US" sz="2000" dirty="0"/>
              <a:t>Only </a:t>
            </a:r>
            <a:r>
              <a:rPr lang="en-US" sz="2000" b="1" i="1" dirty="0">
                <a:solidFill>
                  <a:srgbClr val="FF0000"/>
                </a:solidFill>
              </a:rPr>
              <a:t>5~10 </a:t>
            </a:r>
            <a:r>
              <a:rPr lang="en-US" sz="2000" dirty="0"/>
              <a:t>incremental processing stages</a:t>
            </a:r>
            <a:r>
              <a:rPr lang="is-IS" sz="2000" dirty="0"/>
              <a:t>…</a:t>
            </a:r>
            <a:endParaRPr lang="en-US" sz="2000" dirty="0"/>
          </a:p>
        </p:txBody>
      </p:sp>
      <p:pic>
        <p:nvPicPr>
          <p:cNvPr id="4" name="Picture 3" descr="scalability_plo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40" y="4137685"/>
            <a:ext cx="6995653" cy="2691383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7604494" y="3764200"/>
            <a:ext cx="2226069" cy="1076285"/>
          </a:xfrm>
          <a:prstGeom prst="wedgeRectCallout">
            <a:avLst>
              <a:gd name="adj1" fmla="val -72599"/>
              <a:gd name="adj2" fmla="val 4444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x115 speedup</a:t>
            </a:r>
            <a:r>
              <a:rPr lang="en-US" dirty="0"/>
              <a:t> by OpenTimer</a:t>
            </a:r>
          </a:p>
          <a:p>
            <a:pPr algn="ctr"/>
            <a:r>
              <a:rPr lang="en-US" dirty="0"/>
              <a:t>(at 1459th stage)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7604494" y="5204419"/>
            <a:ext cx="2211129" cy="1413895"/>
          </a:xfrm>
          <a:prstGeom prst="wedgeRectCallout">
            <a:avLst>
              <a:gd name="adj1" fmla="val -175243"/>
              <a:gd name="adj2" fmla="val 3457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X2.7 speedup</a:t>
            </a:r>
            <a:r>
              <a:rPr lang="en-US" dirty="0"/>
              <a:t> by OpenTimer</a:t>
            </a:r>
          </a:p>
          <a:p>
            <a:pPr algn="ctr"/>
            <a:r>
              <a:rPr lang="en-US" dirty="0"/>
              <a:t>(at 1th stage, i.e. full timing)</a:t>
            </a:r>
          </a:p>
        </p:txBody>
      </p:sp>
    </p:spTree>
    <p:extLst>
      <p:ext uri="{BB962C8B-B14F-4D97-AF65-F5344CB8AC3E}">
        <p14:creationId xmlns:p14="http://schemas.microsoft.com/office/powerpoint/2010/main" val="16817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268950"/>
            <a:ext cx="9245600" cy="742950"/>
          </a:xfrm>
        </p:spPr>
        <p:txBody>
          <a:bodyPr/>
          <a:lstStyle/>
          <a:p>
            <a:r>
              <a:rPr lang="en-US" sz="3200" dirty="0"/>
              <a:t>Experimental Results – Parallelism Comparison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84710"/>
            <a:ext cx="9245600" cy="2551819"/>
          </a:xfrm>
        </p:spPr>
        <p:txBody>
          <a:bodyPr/>
          <a:lstStyle/>
          <a:p>
            <a:r>
              <a:rPr lang="en-US" sz="2400" dirty="0"/>
              <a:t>Capability of multi-threading</a:t>
            </a:r>
          </a:p>
          <a:p>
            <a:pPr lvl="1"/>
            <a:r>
              <a:rPr lang="en-US" sz="2000" dirty="0"/>
              <a:t>Higher parallelism translates to higher </a:t>
            </a:r>
            <a:r>
              <a:rPr lang="en-US" sz="2000" dirty="0" err="1"/>
              <a:t>cpu</a:t>
            </a:r>
            <a:r>
              <a:rPr lang="en-US" sz="2000" dirty="0"/>
              <a:t> usage</a:t>
            </a:r>
          </a:p>
          <a:p>
            <a:pPr lvl="1"/>
            <a:r>
              <a:rPr lang="en-US" sz="2000" dirty="0"/>
              <a:t>Better resource utilization reflects on higher </a:t>
            </a:r>
            <a:r>
              <a:rPr lang="en-US" sz="2000" dirty="0" err="1"/>
              <a:t>cpu</a:t>
            </a:r>
            <a:r>
              <a:rPr lang="en-US" sz="2000" dirty="0"/>
              <a:t> usage</a:t>
            </a:r>
          </a:p>
        </p:txBody>
      </p:sp>
      <p:pic>
        <p:nvPicPr>
          <p:cNvPr id="5" name="Picture 4" descr="performance_cpuus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24" y="2836621"/>
            <a:ext cx="8883336" cy="2890797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1135446" y="5855765"/>
            <a:ext cx="1777868" cy="822300"/>
          </a:xfrm>
          <a:prstGeom prst="wedgeRectCallout">
            <a:avLst>
              <a:gd name="adj1" fmla="val -37483"/>
              <a:gd name="adj2" fmla="val -16173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Parallel IO </a:t>
            </a:r>
            <a:r>
              <a:rPr lang="en-US" dirty="0"/>
              <a:t>by OpenTimer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3065714" y="5855765"/>
            <a:ext cx="1777868" cy="822300"/>
          </a:xfrm>
          <a:prstGeom prst="wedgeRectCallout">
            <a:avLst>
              <a:gd name="adj1" fmla="val 24702"/>
              <a:gd name="adj2" fmla="val -1381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Parallel timing </a:t>
            </a:r>
            <a:r>
              <a:rPr lang="en-US" dirty="0"/>
              <a:t>by OpenTimer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5787804" y="5855765"/>
            <a:ext cx="3737955" cy="822300"/>
          </a:xfrm>
          <a:prstGeom prst="wedgeRectCallout">
            <a:avLst>
              <a:gd name="adj1" fmla="val 22479"/>
              <a:gd name="adj2" fmla="val -9235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Single thread </a:t>
            </a:r>
            <a:r>
              <a:rPr lang="en-US" dirty="0"/>
              <a:t>by </a:t>
            </a:r>
            <a:r>
              <a:rPr lang="en-US" dirty="0" err="1"/>
              <a:t>iTimerC</a:t>
            </a:r>
            <a:r>
              <a:rPr lang="en-US" dirty="0"/>
              <a:t> 2.0</a:t>
            </a:r>
          </a:p>
          <a:p>
            <a:pPr algn="ctr"/>
            <a:r>
              <a:rPr lang="en-US" dirty="0"/>
              <a:t>(no parallelism)</a:t>
            </a:r>
          </a:p>
        </p:txBody>
      </p:sp>
    </p:spTree>
    <p:extLst>
      <p:ext uri="{BB962C8B-B14F-4D97-AF65-F5344CB8AC3E}">
        <p14:creationId xmlns:p14="http://schemas.microsoft.com/office/powerpoint/2010/main" val="90055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1484709"/>
            <a:ext cx="9245600" cy="5468185"/>
          </a:xfrm>
        </p:spPr>
        <p:txBody>
          <a:bodyPr/>
          <a:lstStyle/>
          <a:p>
            <a:r>
              <a:rPr lang="en-US" sz="2400" dirty="0"/>
              <a:t>Developed a high-performance timing analysis tool</a:t>
            </a:r>
          </a:p>
          <a:p>
            <a:pPr lvl="1"/>
            <a:r>
              <a:rPr lang="en-US" sz="2000" dirty="0"/>
              <a:t>Free software and open-source under GPL v3.0</a:t>
            </a:r>
          </a:p>
          <a:p>
            <a:pPr lvl="1"/>
            <a:r>
              <a:rPr lang="en-US" sz="2000" dirty="0"/>
              <a:t>Industry format (.v, .</a:t>
            </a:r>
            <a:r>
              <a:rPr lang="en-US" sz="2000" dirty="0" err="1"/>
              <a:t>spef</a:t>
            </a:r>
            <a:r>
              <a:rPr lang="en-US" sz="2000" dirty="0"/>
              <a:t>, .lib, .</a:t>
            </a:r>
            <a:r>
              <a:rPr lang="en-US" sz="2000" dirty="0" err="1"/>
              <a:t>lef</a:t>
            </a:r>
            <a:r>
              <a:rPr lang="en-US" sz="2000" dirty="0"/>
              <a:t>, .</a:t>
            </a:r>
            <a:r>
              <a:rPr lang="en-US" sz="2000" dirty="0" err="1"/>
              <a:t>def</a:t>
            </a:r>
            <a:r>
              <a:rPr lang="en-US" sz="2000" dirty="0"/>
              <a:t>, etc.)</a:t>
            </a:r>
          </a:p>
          <a:p>
            <a:pPr lvl="1"/>
            <a:r>
              <a:rPr lang="en-US" sz="2000" dirty="0"/>
              <a:t>Fast, accurate, and robust</a:t>
            </a:r>
          </a:p>
          <a:p>
            <a:pPr lvl="1"/>
            <a:r>
              <a:rPr lang="en-US" sz="2000" dirty="0"/>
              <a:t>Multi-threaded and CPPR by default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Recognition</a:t>
            </a:r>
          </a:p>
          <a:p>
            <a:pPr lvl="1"/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prize in TAU14 contest (full timing with CPPR)</a:t>
            </a:r>
          </a:p>
          <a:p>
            <a:pPr lvl="1"/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 prize in TAU15 contest (incremental timing with CPPR)</a:t>
            </a:r>
          </a:p>
          <a:p>
            <a:pPr lvl="1"/>
            <a:r>
              <a:rPr lang="en-US" sz="2000" dirty="0"/>
              <a:t>Golden timer in ICCAD15 CAD contest</a:t>
            </a:r>
          </a:p>
          <a:p>
            <a:pPr lvl="1"/>
            <a:r>
              <a:rPr lang="en-US" sz="2000" dirty="0"/>
              <a:t>Golden timer in TAU16 contest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Acknowledgment</a:t>
            </a:r>
          </a:p>
          <a:p>
            <a:pPr lvl="1"/>
            <a:r>
              <a:rPr lang="en-US" sz="2000" dirty="0"/>
              <a:t>Jin, Billy, M.-C., team </a:t>
            </a:r>
            <a:r>
              <a:rPr lang="en-US" sz="2000" dirty="0" err="1"/>
              <a:t>iTimerC</a:t>
            </a:r>
            <a:r>
              <a:rPr lang="en-US" sz="2000" dirty="0"/>
              <a:t>, team </a:t>
            </a:r>
            <a:r>
              <a:rPr lang="en-US" sz="2000" dirty="0" err="1"/>
              <a:t>iitRACE</a:t>
            </a:r>
            <a:r>
              <a:rPr lang="en-US" sz="2000" dirty="0"/>
              <a:t>, and the UIUC CAD group!</a:t>
            </a:r>
          </a:p>
        </p:txBody>
      </p:sp>
    </p:spTree>
    <p:extLst>
      <p:ext uri="{BB962C8B-B14F-4D97-AF65-F5344CB8AC3E}">
        <p14:creationId xmlns:p14="http://schemas.microsoft.com/office/powerpoint/2010/main" val="3493185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1CC480-BB97-4E90-F6AA-A040B4CFB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OpenTimer Community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992A14D-DE08-A4C4-96B5-3F2D5A549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735042"/>
            <a:ext cx="9270726" cy="43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Problem formulation recap</a:t>
            </a:r>
          </a:p>
          <a:p>
            <a:pPr lvl="1"/>
            <a:r>
              <a:rPr lang="en-US" sz="2000" dirty="0"/>
              <a:t>Incremental timing and incremental CPPR</a:t>
            </a:r>
          </a:p>
          <a:p>
            <a:pPr lvl="1"/>
            <a:endParaRPr lang="en-US" sz="2000" dirty="0"/>
          </a:p>
          <a:p>
            <a:r>
              <a:rPr lang="en-US" sz="2400" dirty="0"/>
              <a:t>OpenTimer architecture</a:t>
            </a:r>
          </a:p>
          <a:p>
            <a:pPr lvl="1"/>
            <a:r>
              <a:rPr lang="en-US" sz="2000" dirty="0"/>
              <a:t>Tool overview and features</a:t>
            </a:r>
          </a:p>
          <a:p>
            <a:pPr lvl="1"/>
            <a:r>
              <a:rPr lang="en-US" sz="2000" dirty="0"/>
              <a:t>Core algorithm (IO, graph reduction, pipeline scheduling)</a:t>
            </a:r>
          </a:p>
          <a:p>
            <a:pPr lvl="1"/>
            <a:endParaRPr lang="en-US" sz="2000" dirty="0"/>
          </a:p>
          <a:p>
            <a:r>
              <a:rPr lang="en-US" sz="2400" dirty="0"/>
              <a:t>Experimental results</a:t>
            </a:r>
          </a:p>
          <a:p>
            <a:pPr lvl="1"/>
            <a:r>
              <a:rPr lang="en-US" sz="2000" dirty="0"/>
              <a:t>TAU 2015 contest benchmarks</a:t>
            </a:r>
          </a:p>
          <a:p>
            <a:endParaRPr lang="en-US" sz="2400" dirty="0"/>
          </a:p>
          <a:p>
            <a:r>
              <a:rPr lang="en-US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60853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268950"/>
            <a:ext cx="9245600" cy="742950"/>
          </a:xfrm>
        </p:spPr>
        <p:txBody>
          <a:bodyPr/>
          <a:lstStyle/>
          <a:p>
            <a:r>
              <a:rPr lang="en-US" dirty="0"/>
              <a:t>Problem Formulation – TAU 2015 Contest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A tool deals with incremental timing and incremental CPPR</a:t>
            </a:r>
          </a:p>
          <a:p>
            <a:pPr lvl="1"/>
            <a:r>
              <a:rPr lang="en-US" sz="2000" dirty="0"/>
              <a:t>Important for timing-driven applications</a:t>
            </a:r>
          </a:p>
          <a:p>
            <a:pPr lvl="1"/>
            <a:r>
              <a:rPr lang="en-US" sz="2000" dirty="0"/>
              <a:t>Fast full timing and incremental timing analysis</a:t>
            </a:r>
          </a:p>
          <a:p>
            <a:pPr lvl="1"/>
            <a:r>
              <a:rPr lang="en-US" sz="2000" dirty="0"/>
              <a:t>Capability of path-based CPPR analysis</a:t>
            </a:r>
          </a:p>
          <a:p>
            <a:pPr lvl="1"/>
            <a:r>
              <a:rPr lang="en-US" sz="2000" dirty="0"/>
              <a:t>Parallel programming and multi-threading </a:t>
            </a:r>
          </a:p>
        </p:txBody>
      </p:sp>
      <p:pic>
        <p:nvPicPr>
          <p:cNvPr id="4" name="Picture 3" descr="incremental_runtime_improveme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6" y="3798447"/>
            <a:ext cx="5827776" cy="2651760"/>
          </a:xfrm>
          <a:prstGeom prst="rect">
            <a:avLst/>
          </a:prstGeom>
        </p:spPr>
      </p:pic>
      <p:pic>
        <p:nvPicPr>
          <p:cNvPr id="5" name="Picture 4" descr="endpoints_matla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302" y="3900966"/>
            <a:ext cx="3752292" cy="2110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4131" y="6011910"/>
            <a:ext cx="3885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CPPR impact </a:t>
            </a:r>
          </a:p>
          <a:p>
            <a:pPr algn="ctr"/>
            <a:r>
              <a:rPr lang="en-US" dirty="0"/>
              <a:t>(reduction of unwanted pessimism)</a:t>
            </a:r>
          </a:p>
        </p:txBody>
      </p:sp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58" y="2031803"/>
            <a:ext cx="2286000" cy="1743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8466" y="6519741"/>
            <a:ext cx="5604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008000"/>
                </a:solidFill>
              </a:rPr>
              <a:t>*CPPR stands for </a:t>
            </a:r>
            <a:r>
              <a:rPr lang="en-US" i="1" u="sng" dirty="0">
                <a:solidFill>
                  <a:srgbClr val="008000"/>
                </a:solidFill>
              </a:rPr>
              <a:t>C</a:t>
            </a:r>
            <a:r>
              <a:rPr lang="en-US" i="1" dirty="0">
                <a:solidFill>
                  <a:srgbClr val="008000"/>
                </a:solidFill>
              </a:rPr>
              <a:t>ommon </a:t>
            </a:r>
            <a:r>
              <a:rPr lang="en-US" i="1" u="sng" dirty="0">
                <a:solidFill>
                  <a:srgbClr val="008000"/>
                </a:solidFill>
              </a:rPr>
              <a:t>P</a:t>
            </a:r>
            <a:r>
              <a:rPr lang="en-US" i="1" dirty="0">
                <a:solidFill>
                  <a:srgbClr val="008000"/>
                </a:solidFill>
              </a:rPr>
              <a:t>ath </a:t>
            </a:r>
            <a:r>
              <a:rPr lang="en-US" i="1" u="sng" dirty="0">
                <a:solidFill>
                  <a:srgbClr val="008000"/>
                </a:solidFill>
              </a:rPr>
              <a:t>P</a:t>
            </a:r>
            <a:r>
              <a:rPr lang="en-US" i="1" dirty="0">
                <a:solidFill>
                  <a:srgbClr val="008000"/>
                </a:solidFill>
              </a:rPr>
              <a:t>essimism </a:t>
            </a:r>
            <a:r>
              <a:rPr lang="en-US" i="1" u="sng" dirty="0">
                <a:solidFill>
                  <a:srgbClr val="008000"/>
                </a:solidFill>
              </a:rPr>
              <a:t>R</a:t>
            </a:r>
            <a:r>
              <a:rPr lang="en-US" i="1" dirty="0">
                <a:solidFill>
                  <a:srgbClr val="008000"/>
                </a:solidFill>
              </a:rPr>
              <a:t>emoval</a:t>
            </a:r>
          </a:p>
        </p:txBody>
      </p:sp>
    </p:spTree>
    <p:extLst>
      <p:ext uri="{BB962C8B-B14F-4D97-AF65-F5344CB8AC3E}">
        <p14:creationId xmlns:p14="http://schemas.microsoft.com/office/powerpoint/2010/main" val="287191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OpenTimer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37088"/>
            <a:ext cx="9245600" cy="4826000"/>
          </a:xfrm>
        </p:spPr>
        <p:txBody>
          <a:bodyPr/>
          <a:lstStyle/>
          <a:p>
            <a:r>
              <a:rPr lang="en-US" sz="2400" dirty="0"/>
              <a:t>An open-source high-performance timing analysis tool</a:t>
            </a:r>
          </a:p>
          <a:p>
            <a:pPr lvl="1"/>
            <a:r>
              <a:rPr lang="en-US" sz="2000" dirty="0"/>
              <a:t>TAU14 (1</a:t>
            </a:r>
            <a:r>
              <a:rPr lang="en-US" sz="2000" baseline="30000" dirty="0"/>
              <a:t>st</a:t>
            </a:r>
            <a:r>
              <a:rPr lang="en-US" sz="2000" dirty="0"/>
              <a:t> place), TAU15 (2</a:t>
            </a:r>
            <a:r>
              <a:rPr lang="en-US" sz="2000" baseline="30000" dirty="0"/>
              <a:t>nd</a:t>
            </a:r>
            <a:r>
              <a:rPr lang="en-US" sz="2000" dirty="0"/>
              <a:t> place)</a:t>
            </a:r>
          </a:p>
          <a:p>
            <a:pPr lvl="1"/>
            <a:r>
              <a:rPr lang="en-US" sz="2000" dirty="0"/>
              <a:t>ICCAD15 (golden timer), TAU16 (golden timer)</a:t>
            </a:r>
            <a:endParaRPr lang="en-US" dirty="0"/>
          </a:p>
        </p:txBody>
      </p:sp>
      <p:pic>
        <p:nvPicPr>
          <p:cNvPr id="4" name="Picture 3" descr="tool_overvie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2" y="2834826"/>
            <a:ext cx="7021831" cy="3481900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7156293" y="2689592"/>
            <a:ext cx="2827407" cy="3951143"/>
          </a:xfrm>
          <a:prstGeom prst="rect">
            <a:avLst/>
          </a:prstGeom>
        </p:spPr>
        <p:txBody>
          <a:bodyPr vert="horz"/>
          <a:lstStyle>
            <a:lvl1pPr marL="382059" indent="-382059" algn="l" defTabSz="509412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Feature highlights</a:t>
            </a:r>
          </a:p>
          <a:p>
            <a:pPr lvl="1"/>
            <a:r>
              <a:rPr lang="en-US" sz="2000" dirty="0"/>
              <a:t>C++11</a:t>
            </a:r>
          </a:p>
          <a:p>
            <a:pPr lvl="1"/>
            <a:r>
              <a:rPr lang="en-US" sz="2000" dirty="0"/>
              <a:t>Industry format</a:t>
            </a:r>
          </a:p>
          <a:p>
            <a:pPr lvl="1"/>
            <a:r>
              <a:rPr lang="en-US" sz="2000" dirty="0"/>
              <a:t>STA engine</a:t>
            </a:r>
          </a:p>
          <a:p>
            <a:pPr lvl="1"/>
            <a:r>
              <a:rPr lang="en-US" sz="2000" dirty="0"/>
              <a:t>Block-based</a:t>
            </a:r>
          </a:p>
          <a:p>
            <a:pPr lvl="1"/>
            <a:r>
              <a:rPr lang="en-US" sz="2000" dirty="0"/>
              <a:t>Path-based</a:t>
            </a:r>
          </a:p>
          <a:p>
            <a:pPr lvl="1"/>
            <a:r>
              <a:rPr lang="en-US" sz="2000" dirty="0"/>
              <a:t>Incremental</a:t>
            </a:r>
          </a:p>
          <a:p>
            <a:pPr lvl="1"/>
            <a:r>
              <a:rPr lang="en-US" sz="2000" dirty="0"/>
              <a:t>Lazy evaluation</a:t>
            </a:r>
          </a:p>
          <a:p>
            <a:pPr lvl="1"/>
            <a:r>
              <a:rPr lang="en-US" sz="2000" dirty="0"/>
              <a:t>CPPR</a:t>
            </a:r>
          </a:p>
          <a:p>
            <a:pPr lvl="1"/>
            <a:r>
              <a:rPr lang="en-US" sz="2000" dirty="0"/>
              <a:t>Multi-threaded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953" y="6434377"/>
            <a:ext cx="4771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https://github.com/OpenTimer/OpenTimer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6720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268950"/>
            <a:ext cx="9245600" cy="742950"/>
          </a:xfrm>
        </p:spPr>
        <p:txBody>
          <a:bodyPr/>
          <a:lstStyle/>
          <a:p>
            <a:r>
              <a:rPr lang="en-US" dirty="0"/>
              <a:t>Initialize the Timer – Parallel 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A set of design files that follow the industry standard format</a:t>
            </a:r>
            <a:endParaRPr lang="en-US" dirty="0"/>
          </a:p>
          <a:p>
            <a:pPr lvl="1"/>
            <a:r>
              <a:rPr lang="en-US" sz="2000" dirty="0"/>
              <a:t>Verilog </a:t>
            </a:r>
            <a:r>
              <a:rPr lang="en-US" sz="2000" dirty="0" err="1"/>
              <a:t>netlist</a:t>
            </a:r>
            <a:r>
              <a:rPr lang="en-US" sz="2000" dirty="0"/>
              <a:t>, two libraries (early and late), parasitic </a:t>
            </a:r>
            <a:r>
              <a:rPr lang="en-US" sz="2000" dirty="0" err="1"/>
              <a:t>spef</a:t>
            </a:r>
            <a:r>
              <a:rPr lang="en-US" sz="2000" dirty="0"/>
              <a:t>, etc.</a:t>
            </a:r>
          </a:p>
          <a:p>
            <a:pPr lvl="1"/>
            <a:r>
              <a:rPr lang="en-US" sz="2000" dirty="0"/>
              <a:t>Time-consuming IO (e.g., file IO, complex parsing)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509877" y="2889278"/>
            <a:ext cx="2943521" cy="3767137"/>
            <a:chOff x="2390412" y="2136843"/>
            <a:chExt cx="2943521" cy="3767137"/>
          </a:xfrm>
        </p:grpSpPr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2390412" y="2136843"/>
              <a:ext cx="2924471" cy="3735387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2390412" y="2136843"/>
              <a:ext cx="2921296" cy="374491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101"/>
            <p:cNvSpPr txBox="1">
              <a:spLocks noChangeArrowheads="1"/>
            </p:cNvSpPr>
            <p:nvPr/>
          </p:nvSpPr>
          <p:spPr bwMode="auto">
            <a:xfrm>
              <a:off x="2546283" y="2143193"/>
              <a:ext cx="27559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 dirty="0"/>
                <a:t>Input files (industry standard)</a:t>
              </a:r>
            </a:p>
          </p:txBody>
        </p:sp>
        <p:sp>
          <p:nvSpPr>
            <p:cNvPr id="31" name="Text Box 113"/>
            <p:cNvSpPr txBox="1">
              <a:spLocks noChangeArrowheads="1"/>
            </p:cNvSpPr>
            <p:nvPr/>
          </p:nvSpPr>
          <p:spPr bwMode="auto">
            <a:xfrm>
              <a:off x="2585970" y="3679893"/>
              <a:ext cx="94773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200"/>
                <a:t>Verilog (</a:t>
              </a:r>
              <a:r>
                <a:rPr lang="en-US" sz="1000">
                  <a:latin typeface="Courier New" charset="0"/>
                </a:rPr>
                <a:t>.v</a:t>
              </a:r>
              <a:r>
                <a:rPr lang="en-US" sz="1200"/>
                <a:t>)</a:t>
              </a:r>
            </a:p>
          </p:txBody>
        </p:sp>
        <p:sp>
          <p:nvSpPr>
            <p:cNvPr id="32" name="Text Box 114"/>
            <p:cNvSpPr txBox="1">
              <a:spLocks noChangeArrowheads="1"/>
            </p:cNvSpPr>
            <p:nvPr/>
          </p:nvSpPr>
          <p:spPr bwMode="auto">
            <a:xfrm>
              <a:off x="3406708" y="3679893"/>
              <a:ext cx="107632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200"/>
                <a:t>Liberty (</a:t>
              </a:r>
              <a:r>
                <a:rPr lang="en-US" sz="1000">
                  <a:latin typeface="Courier New" charset="0"/>
                </a:rPr>
                <a:t>.lib</a:t>
              </a:r>
              <a:r>
                <a:rPr lang="en-US" sz="1200"/>
                <a:t>)</a:t>
              </a:r>
            </a:p>
          </p:txBody>
        </p:sp>
        <p:sp>
          <p:nvSpPr>
            <p:cNvPr id="33" name="Text Box 115"/>
            <p:cNvSpPr txBox="1">
              <a:spLocks noChangeArrowheads="1"/>
            </p:cNvSpPr>
            <p:nvPr/>
          </p:nvSpPr>
          <p:spPr bwMode="auto">
            <a:xfrm>
              <a:off x="4324283" y="2381318"/>
              <a:ext cx="9350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/>
                <a:t>Design Parasitics</a:t>
              </a:r>
            </a:p>
          </p:txBody>
        </p:sp>
        <p:sp>
          <p:nvSpPr>
            <p:cNvPr id="34" name="Text Box 117"/>
            <p:cNvSpPr txBox="1">
              <a:spLocks noChangeArrowheads="1"/>
            </p:cNvSpPr>
            <p:nvPr/>
          </p:nvSpPr>
          <p:spPr bwMode="auto">
            <a:xfrm>
              <a:off x="2992370" y="4106930"/>
              <a:ext cx="854075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200" dirty="0"/>
                <a:t>Assertions</a:t>
              </a:r>
            </a:p>
          </p:txBody>
        </p:sp>
        <p:sp>
          <p:nvSpPr>
            <p:cNvPr id="35" name="Text Box 118"/>
            <p:cNvSpPr txBox="1">
              <a:spLocks noChangeArrowheads="1"/>
            </p:cNvSpPr>
            <p:nvPr/>
          </p:nvSpPr>
          <p:spPr bwMode="auto">
            <a:xfrm>
              <a:off x="4129020" y="4106930"/>
              <a:ext cx="9588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200"/>
                <a:t>Operations</a:t>
              </a:r>
            </a:p>
          </p:txBody>
        </p:sp>
        <p:pic>
          <p:nvPicPr>
            <p:cNvPr id="37" name="Picture 1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283" y="2821055"/>
              <a:ext cx="762000" cy="881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ectangle 120"/>
            <p:cNvSpPr>
              <a:spLocks noChangeArrowheads="1"/>
            </p:cNvSpPr>
            <p:nvPr/>
          </p:nvSpPr>
          <p:spPr bwMode="auto">
            <a:xfrm>
              <a:off x="2662170" y="2814705"/>
              <a:ext cx="776288" cy="889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0" name="Picture 12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72"/>
            <a:stretch>
              <a:fillRect/>
            </a:stretch>
          </p:blipFill>
          <p:spPr bwMode="auto">
            <a:xfrm>
              <a:off x="4411595" y="2817881"/>
              <a:ext cx="781050" cy="896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125"/>
            <p:cNvSpPr>
              <a:spLocks noChangeArrowheads="1"/>
            </p:cNvSpPr>
            <p:nvPr/>
          </p:nvSpPr>
          <p:spPr bwMode="auto">
            <a:xfrm>
              <a:off x="4413183" y="2816293"/>
              <a:ext cx="776288" cy="88741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Text Box 127"/>
            <p:cNvSpPr txBox="1">
              <a:spLocks noChangeArrowheads="1"/>
            </p:cNvSpPr>
            <p:nvPr/>
          </p:nvSpPr>
          <p:spPr bwMode="auto">
            <a:xfrm>
              <a:off x="4305233" y="3679893"/>
              <a:ext cx="102870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200"/>
                <a:t>SPEF (</a:t>
              </a:r>
              <a:r>
                <a:rPr lang="en-US" sz="1000">
                  <a:latin typeface="Courier New" charset="0"/>
                </a:rPr>
                <a:t>.spef</a:t>
              </a:r>
              <a:r>
                <a:rPr lang="en-US" sz="1200"/>
                <a:t>)</a:t>
              </a:r>
            </a:p>
          </p:txBody>
        </p:sp>
        <p:pic>
          <p:nvPicPr>
            <p:cNvPr id="44" name="Picture 12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648"/>
            <a:stretch>
              <a:fillRect/>
            </a:stretch>
          </p:blipFill>
          <p:spPr bwMode="auto">
            <a:xfrm>
              <a:off x="3536883" y="2816293"/>
              <a:ext cx="779462" cy="88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130"/>
            <p:cNvSpPr>
              <a:spLocks noChangeArrowheads="1"/>
            </p:cNvSpPr>
            <p:nvPr/>
          </p:nvSpPr>
          <p:spPr bwMode="auto">
            <a:xfrm>
              <a:off x="3533708" y="2814705"/>
              <a:ext cx="776287" cy="89217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132"/>
            <p:cNvSpPr>
              <a:spLocks noChangeArrowheads="1"/>
            </p:cNvSpPr>
            <p:nvPr/>
          </p:nvSpPr>
          <p:spPr bwMode="auto">
            <a:xfrm>
              <a:off x="2601845" y="2405130"/>
              <a:ext cx="2657475" cy="1524000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9" name="Picture 13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14" b="4836"/>
            <a:stretch>
              <a:fillRect/>
            </a:stretch>
          </p:blipFill>
          <p:spPr bwMode="auto">
            <a:xfrm>
              <a:off x="3024120" y="4367280"/>
              <a:ext cx="774700" cy="88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135"/>
            <p:cNvSpPr>
              <a:spLocks noChangeArrowheads="1"/>
            </p:cNvSpPr>
            <p:nvPr/>
          </p:nvSpPr>
          <p:spPr bwMode="auto">
            <a:xfrm>
              <a:off x="3016183" y="4357755"/>
              <a:ext cx="785812" cy="88741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Text Box 138"/>
            <p:cNvSpPr txBox="1">
              <a:spLocks noChangeArrowheads="1"/>
            </p:cNvSpPr>
            <p:nvPr/>
          </p:nvSpPr>
          <p:spPr bwMode="auto">
            <a:xfrm>
              <a:off x="4268720" y="5216593"/>
              <a:ext cx="665163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200"/>
                <a:t>(</a:t>
              </a:r>
              <a:r>
                <a:rPr lang="en-US" sz="1000">
                  <a:latin typeface="Courier New" charset="0"/>
                </a:rPr>
                <a:t>.ops</a:t>
              </a:r>
              <a:r>
                <a:rPr lang="en-US" sz="1200"/>
                <a:t>)</a:t>
              </a:r>
            </a:p>
          </p:txBody>
        </p:sp>
        <p:sp>
          <p:nvSpPr>
            <p:cNvPr id="52" name="Text Box 139"/>
            <p:cNvSpPr txBox="1">
              <a:spLocks noChangeArrowheads="1"/>
            </p:cNvSpPr>
            <p:nvPr/>
          </p:nvSpPr>
          <p:spPr bwMode="auto">
            <a:xfrm>
              <a:off x="3011420" y="5216593"/>
              <a:ext cx="94773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200"/>
                <a:t>(</a:t>
              </a:r>
              <a:r>
                <a:rPr lang="en-US" sz="1000">
                  <a:latin typeface="Courier New" charset="0"/>
                </a:rPr>
                <a:t>.timing</a:t>
              </a:r>
              <a:r>
                <a:rPr lang="en-US" sz="1200"/>
                <a:t>)</a:t>
              </a:r>
            </a:p>
          </p:txBody>
        </p:sp>
        <p:pic>
          <p:nvPicPr>
            <p:cNvPr id="54" name="Picture 14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512"/>
            <a:stretch>
              <a:fillRect/>
            </a:stretch>
          </p:blipFill>
          <p:spPr bwMode="auto">
            <a:xfrm>
              <a:off x="4194108" y="4362518"/>
              <a:ext cx="773112" cy="885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144"/>
            <p:cNvSpPr>
              <a:spLocks noChangeArrowheads="1"/>
            </p:cNvSpPr>
            <p:nvPr/>
          </p:nvSpPr>
          <p:spPr bwMode="auto">
            <a:xfrm>
              <a:off x="4187758" y="4360930"/>
              <a:ext cx="785812" cy="88741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Text Box 165"/>
            <p:cNvSpPr txBox="1">
              <a:spLocks noChangeArrowheads="1"/>
            </p:cNvSpPr>
            <p:nvPr/>
          </p:nvSpPr>
          <p:spPr bwMode="auto">
            <a:xfrm>
              <a:off x="2554220" y="5446780"/>
              <a:ext cx="27559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i="1" dirty="0">
                  <a:solidFill>
                    <a:srgbClr val="990099"/>
                  </a:solidFill>
                </a:rPr>
                <a:t>Based on TAU 2013, ISPD 2013, </a:t>
              </a:r>
              <a:br>
                <a:rPr lang="en-US" sz="1200" i="1" dirty="0">
                  <a:solidFill>
                    <a:srgbClr val="990099"/>
                  </a:solidFill>
                </a:rPr>
              </a:br>
              <a:r>
                <a:rPr lang="en-US" sz="1200" i="1" dirty="0">
                  <a:solidFill>
                    <a:srgbClr val="990099"/>
                  </a:solidFill>
                </a:rPr>
                <a:t>ICCAD 2014, Cadence Benchmarks</a:t>
              </a:r>
            </a:p>
          </p:txBody>
        </p:sp>
        <p:sp>
          <p:nvSpPr>
            <p:cNvPr id="57" name="Text Box 174"/>
            <p:cNvSpPr txBox="1">
              <a:spLocks noChangeArrowheads="1"/>
            </p:cNvSpPr>
            <p:nvPr/>
          </p:nvSpPr>
          <p:spPr bwMode="auto">
            <a:xfrm>
              <a:off x="3373370" y="2381318"/>
              <a:ext cx="10906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/>
                <a:t>Early and Late Libraries</a:t>
              </a:r>
            </a:p>
          </p:txBody>
        </p:sp>
        <p:sp>
          <p:nvSpPr>
            <p:cNvPr id="58" name="Text Box 175"/>
            <p:cNvSpPr txBox="1">
              <a:spLocks noChangeArrowheads="1"/>
            </p:cNvSpPr>
            <p:nvPr/>
          </p:nvSpPr>
          <p:spPr bwMode="auto">
            <a:xfrm>
              <a:off x="2563745" y="2381318"/>
              <a:ext cx="9731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/>
                <a:t>Design Connectivity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7349116" y="2512857"/>
            <a:ext cx="1336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Task graph</a:t>
            </a:r>
          </a:p>
        </p:txBody>
      </p:sp>
      <p:sp>
        <p:nvSpPr>
          <p:cNvPr id="61" name="Oval 60"/>
          <p:cNvSpPr/>
          <p:nvPr/>
        </p:nvSpPr>
        <p:spPr>
          <a:xfrm>
            <a:off x="4221181" y="3003688"/>
            <a:ext cx="1643407" cy="8034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Library (Early)</a:t>
            </a:r>
          </a:p>
        </p:txBody>
      </p:sp>
      <p:sp>
        <p:nvSpPr>
          <p:cNvPr id="62" name="Oval 61"/>
          <p:cNvSpPr/>
          <p:nvPr/>
        </p:nvSpPr>
        <p:spPr>
          <a:xfrm>
            <a:off x="5030945" y="4140956"/>
            <a:ext cx="1972089" cy="53450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Verilog</a:t>
            </a:r>
          </a:p>
        </p:txBody>
      </p:sp>
      <p:sp>
        <p:nvSpPr>
          <p:cNvPr id="63" name="Oval 62"/>
          <p:cNvSpPr/>
          <p:nvPr/>
        </p:nvSpPr>
        <p:spPr>
          <a:xfrm>
            <a:off x="6075304" y="3003688"/>
            <a:ext cx="1643407" cy="8034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Library (Late)</a:t>
            </a:r>
          </a:p>
        </p:txBody>
      </p:sp>
      <p:cxnSp>
        <p:nvCxnSpPr>
          <p:cNvPr id="66" name="Straight Arrow Connector 65"/>
          <p:cNvCxnSpPr>
            <a:stCxn id="61" idx="4"/>
            <a:endCxn id="62" idx="0"/>
          </p:cNvCxnSpPr>
          <p:nvPr/>
        </p:nvCxnSpPr>
        <p:spPr>
          <a:xfrm>
            <a:off x="5042885" y="3807110"/>
            <a:ext cx="974105" cy="333846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3" idx="4"/>
            <a:endCxn id="62" idx="0"/>
          </p:cNvCxnSpPr>
          <p:nvPr/>
        </p:nvCxnSpPr>
        <p:spPr>
          <a:xfrm flipH="1">
            <a:off x="6016990" y="3807110"/>
            <a:ext cx="880018" cy="333846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7879941" y="2957787"/>
            <a:ext cx="1810159" cy="16589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Build internal data structure</a:t>
            </a:r>
          </a:p>
        </p:txBody>
      </p:sp>
      <p:sp>
        <p:nvSpPr>
          <p:cNvPr id="72" name="Oval 71"/>
          <p:cNvSpPr/>
          <p:nvPr/>
        </p:nvSpPr>
        <p:spPr>
          <a:xfrm>
            <a:off x="3722969" y="5122184"/>
            <a:ext cx="1972089" cy="53450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Parasitic</a:t>
            </a:r>
          </a:p>
        </p:txBody>
      </p:sp>
      <p:sp>
        <p:nvSpPr>
          <p:cNvPr id="73" name="Oval 72"/>
          <p:cNvSpPr/>
          <p:nvPr/>
        </p:nvSpPr>
        <p:spPr>
          <a:xfrm>
            <a:off x="5820610" y="5122184"/>
            <a:ext cx="984592" cy="53450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LEF</a:t>
            </a:r>
          </a:p>
        </p:txBody>
      </p:sp>
      <p:sp>
        <p:nvSpPr>
          <p:cNvPr id="74" name="Oval 73"/>
          <p:cNvSpPr/>
          <p:nvPr/>
        </p:nvSpPr>
        <p:spPr>
          <a:xfrm>
            <a:off x="6992483" y="5122184"/>
            <a:ext cx="856854" cy="53450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DEF</a:t>
            </a:r>
          </a:p>
        </p:txBody>
      </p:sp>
      <p:cxnSp>
        <p:nvCxnSpPr>
          <p:cNvPr id="75" name="Straight Arrow Connector 74"/>
          <p:cNvCxnSpPr>
            <a:stCxn id="62" idx="4"/>
            <a:endCxn id="72" idx="0"/>
          </p:cNvCxnSpPr>
          <p:nvPr/>
        </p:nvCxnSpPr>
        <p:spPr>
          <a:xfrm flipH="1">
            <a:off x="4709014" y="4675463"/>
            <a:ext cx="1307976" cy="446721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2" idx="4"/>
            <a:endCxn id="73" idx="0"/>
          </p:cNvCxnSpPr>
          <p:nvPr/>
        </p:nvCxnSpPr>
        <p:spPr>
          <a:xfrm>
            <a:off x="6016990" y="4675463"/>
            <a:ext cx="295916" cy="446721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62" idx="4"/>
            <a:endCxn id="74" idx="0"/>
          </p:cNvCxnSpPr>
          <p:nvPr/>
        </p:nvCxnSpPr>
        <p:spPr>
          <a:xfrm>
            <a:off x="6016990" y="4675463"/>
            <a:ext cx="1403920" cy="446721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8005295" y="5106168"/>
            <a:ext cx="1684805" cy="53450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Assertion</a:t>
            </a:r>
          </a:p>
        </p:txBody>
      </p:sp>
      <p:cxnSp>
        <p:nvCxnSpPr>
          <p:cNvPr id="88" name="Straight Arrow Connector 87"/>
          <p:cNvCxnSpPr>
            <a:stCxn id="62" idx="4"/>
            <a:endCxn id="84" idx="0"/>
          </p:cNvCxnSpPr>
          <p:nvPr/>
        </p:nvCxnSpPr>
        <p:spPr>
          <a:xfrm>
            <a:off x="6016990" y="4675463"/>
            <a:ext cx="2830708" cy="430705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651531" y="5788933"/>
            <a:ext cx="6141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Parallel dependency generation using portable </a:t>
            </a:r>
            <a:r>
              <a:rPr lang="en-US" dirty="0" err="1"/>
              <a:t>OpenMP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#pragma parallel </a:t>
            </a:r>
            <a:r>
              <a:rPr lang="is-IS" dirty="0"/>
              <a:t>…</a:t>
            </a:r>
          </a:p>
          <a:p>
            <a:r>
              <a:rPr lang="is-IS" dirty="0">
                <a:solidFill>
                  <a:srgbClr val="0000FF"/>
                </a:solidFill>
              </a:rPr>
              <a:t>#pragma task</a:t>
            </a:r>
            <a:r>
              <a:rPr lang="is-IS" dirty="0"/>
              <a:t> ...</a:t>
            </a:r>
            <a:endParaRPr lang="en-US" dirty="0"/>
          </a:p>
        </p:txBody>
      </p:sp>
      <p:sp>
        <p:nvSpPr>
          <p:cNvPr id="92" name="Rectangular Callout 91"/>
          <p:cNvSpPr/>
          <p:nvPr/>
        </p:nvSpPr>
        <p:spPr>
          <a:xfrm>
            <a:off x="5864588" y="6353878"/>
            <a:ext cx="3825512" cy="425794"/>
          </a:xfrm>
          <a:prstGeom prst="wedgeRectCallout">
            <a:avLst>
              <a:gd name="adj1" fmla="val -57021"/>
              <a:gd name="adj2" fmla="val 317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x2 </a:t>
            </a:r>
            <a:r>
              <a:rPr lang="en-US" dirty="0"/>
              <a:t>speedup by parallel read/parse!</a:t>
            </a:r>
          </a:p>
        </p:txBody>
      </p:sp>
    </p:spTree>
    <p:extLst>
      <p:ext uri="{BB962C8B-B14F-4D97-AF65-F5344CB8AC3E}">
        <p14:creationId xmlns:p14="http://schemas.microsoft.com/office/powerpoint/2010/main" val="99096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268950"/>
            <a:ext cx="9245600" cy="742950"/>
          </a:xfrm>
        </p:spPr>
        <p:txBody>
          <a:bodyPr/>
          <a:lstStyle/>
          <a:p>
            <a:r>
              <a:rPr lang="en-US" dirty="0"/>
              <a:t>Timing Graph Reduction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Reduce the search space</a:t>
            </a:r>
            <a:endParaRPr lang="en-US" dirty="0"/>
          </a:p>
          <a:p>
            <a:pPr lvl="1"/>
            <a:r>
              <a:rPr lang="en-US" sz="2000" dirty="0"/>
              <a:t>Identify tree-structured </a:t>
            </a:r>
            <a:r>
              <a:rPr lang="en-US" sz="2000" dirty="0" err="1"/>
              <a:t>subgraphs</a:t>
            </a:r>
            <a:r>
              <a:rPr lang="en-US" sz="2000" dirty="0"/>
              <a:t> in the original timing graph</a:t>
            </a:r>
          </a:p>
          <a:p>
            <a:pPr lvl="1"/>
            <a:r>
              <a:rPr lang="en-US" sz="2000" dirty="0"/>
              <a:t>Merge every leaf-root path (transition-definite)</a:t>
            </a:r>
          </a:p>
        </p:txBody>
      </p:sp>
      <p:pic>
        <p:nvPicPr>
          <p:cNvPr id="5" name="Picture 4" descr="jump_poi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0" y="2804574"/>
            <a:ext cx="7223760" cy="3145536"/>
          </a:xfrm>
          <a:prstGeom prst="rect">
            <a:avLst/>
          </a:prstGeom>
        </p:spPr>
      </p:pic>
      <p:sp>
        <p:nvSpPr>
          <p:cNvPr id="53" name="Oval 52"/>
          <p:cNvSpPr/>
          <p:nvPr/>
        </p:nvSpPr>
        <p:spPr>
          <a:xfrm>
            <a:off x="519200" y="6153026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64" name="Oval 63"/>
          <p:cNvSpPr/>
          <p:nvPr/>
        </p:nvSpPr>
        <p:spPr>
          <a:xfrm>
            <a:off x="1582943" y="6153026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65" name="Oval 64"/>
          <p:cNvSpPr/>
          <p:nvPr/>
        </p:nvSpPr>
        <p:spPr>
          <a:xfrm>
            <a:off x="2598869" y="6153026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67" name="Oval 66"/>
          <p:cNvSpPr/>
          <p:nvPr/>
        </p:nvSpPr>
        <p:spPr>
          <a:xfrm>
            <a:off x="3629733" y="6153026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69" name="Oval 68"/>
          <p:cNvSpPr/>
          <p:nvPr/>
        </p:nvSpPr>
        <p:spPr>
          <a:xfrm>
            <a:off x="4588899" y="6153026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70" name="Straight Arrow Connector 69"/>
          <p:cNvCxnSpPr>
            <a:stCxn id="53" idx="6"/>
            <a:endCxn id="64" idx="2"/>
          </p:cNvCxnSpPr>
          <p:nvPr/>
        </p:nvCxnSpPr>
        <p:spPr>
          <a:xfrm>
            <a:off x="976400" y="6381626"/>
            <a:ext cx="606543" cy="0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6"/>
            <a:endCxn id="65" idx="2"/>
          </p:cNvCxnSpPr>
          <p:nvPr/>
        </p:nvCxnSpPr>
        <p:spPr>
          <a:xfrm>
            <a:off x="2040143" y="6381626"/>
            <a:ext cx="558726" cy="0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5" idx="6"/>
            <a:endCxn id="67" idx="2"/>
          </p:cNvCxnSpPr>
          <p:nvPr/>
        </p:nvCxnSpPr>
        <p:spPr>
          <a:xfrm>
            <a:off x="3056069" y="6381626"/>
            <a:ext cx="573664" cy="0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6"/>
            <a:endCxn id="69" idx="2"/>
          </p:cNvCxnSpPr>
          <p:nvPr/>
        </p:nvCxnSpPr>
        <p:spPr>
          <a:xfrm>
            <a:off x="4086933" y="6381626"/>
            <a:ext cx="501966" cy="0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139383" y="6027683"/>
            <a:ext cx="4798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leaf-root path can be uniquely defined</a:t>
            </a:r>
          </a:p>
          <a:p>
            <a:r>
              <a:rPr lang="en-US" dirty="0"/>
              <a:t>(given a transition at an endpoint)</a:t>
            </a:r>
          </a:p>
        </p:txBody>
      </p:sp>
      <p:sp>
        <p:nvSpPr>
          <p:cNvPr id="82" name="Rectangular Callout 81"/>
          <p:cNvSpPr/>
          <p:nvPr/>
        </p:nvSpPr>
        <p:spPr>
          <a:xfrm>
            <a:off x="7777344" y="2509869"/>
            <a:ext cx="1912756" cy="1030842"/>
          </a:xfrm>
          <a:prstGeom prst="wedgeRectCallout">
            <a:avLst>
              <a:gd name="adj1" fmla="val -85920"/>
              <a:gd name="adj2" fmla="val 465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~30% </a:t>
            </a:r>
            <a:r>
              <a:rPr lang="en-US" dirty="0"/>
              <a:t>reduction on the graph size</a:t>
            </a:r>
          </a:p>
        </p:txBody>
      </p:sp>
      <p:sp>
        <p:nvSpPr>
          <p:cNvPr id="83" name="Rectangular Callout 82"/>
          <p:cNvSpPr/>
          <p:nvPr/>
        </p:nvSpPr>
        <p:spPr>
          <a:xfrm>
            <a:off x="7929744" y="4455038"/>
            <a:ext cx="1760356" cy="1030842"/>
          </a:xfrm>
          <a:prstGeom prst="wedgeRectCallout">
            <a:avLst>
              <a:gd name="adj1" fmla="val -81234"/>
              <a:gd name="adj2" fmla="val 451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to combinational circuits only</a:t>
            </a:r>
          </a:p>
        </p:txBody>
      </p:sp>
    </p:spTree>
    <p:extLst>
      <p:ext uri="{BB962C8B-B14F-4D97-AF65-F5344CB8AC3E}">
        <p14:creationId xmlns:p14="http://schemas.microsoft.com/office/powerpoint/2010/main" val="527103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268950"/>
            <a:ext cx="9245600" cy="742950"/>
          </a:xfrm>
        </p:spPr>
        <p:txBody>
          <a:bodyPr/>
          <a:lstStyle/>
          <a:p>
            <a:r>
              <a:rPr lang="en-US" dirty="0"/>
              <a:t>Key Components of Incremental Timing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84709"/>
            <a:ext cx="9245600" cy="5341191"/>
          </a:xfrm>
        </p:spPr>
        <p:txBody>
          <a:bodyPr/>
          <a:lstStyle/>
          <a:p>
            <a:r>
              <a:rPr lang="en-US" sz="2400" dirty="0"/>
              <a:t>Full timing is just a special case of incremental timing</a:t>
            </a:r>
          </a:p>
          <a:p>
            <a:r>
              <a:rPr lang="en-US" sz="2400" dirty="0"/>
              <a:t>Design modifiers</a:t>
            </a:r>
          </a:p>
          <a:p>
            <a:pPr lvl="1"/>
            <a:r>
              <a:rPr lang="en-US" sz="2000" dirty="0"/>
              <a:t>Pin-level operations, net-level operations, and gate-level operations</a:t>
            </a:r>
          </a:p>
          <a:p>
            <a:r>
              <a:rPr lang="en-US" sz="2400" dirty="0"/>
              <a:t>Timing queries</a:t>
            </a:r>
          </a:p>
          <a:p>
            <a:pPr lvl="1"/>
            <a:r>
              <a:rPr lang="en-US" sz="2000" dirty="0"/>
              <a:t>Slack</a:t>
            </a:r>
          </a:p>
          <a:p>
            <a:pPr lvl="1"/>
            <a:r>
              <a:rPr lang="en-US" sz="2000" dirty="0"/>
              <a:t>Arrival time</a:t>
            </a:r>
          </a:p>
          <a:p>
            <a:pPr lvl="1"/>
            <a:r>
              <a:rPr lang="en-US" sz="2000" dirty="0"/>
              <a:t>Required time</a:t>
            </a:r>
          </a:p>
          <a:p>
            <a:pPr lvl="1"/>
            <a:r>
              <a:rPr lang="en-US" sz="2000" dirty="0"/>
              <a:t>TNS and WNS</a:t>
            </a:r>
          </a:p>
          <a:p>
            <a:pPr lvl="1"/>
            <a:r>
              <a:rPr lang="en-US" sz="2000" dirty="0"/>
              <a:t>Critical path report</a:t>
            </a:r>
          </a:p>
          <a:p>
            <a:pPr lvl="1"/>
            <a:r>
              <a:rPr lang="en-US" sz="2000" dirty="0"/>
              <a:t>CPPR</a:t>
            </a:r>
            <a:endParaRPr lang="en-US" dirty="0"/>
          </a:p>
          <a:p>
            <a:r>
              <a:rPr lang="en-US" sz="2400" dirty="0">
                <a:solidFill>
                  <a:srgbClr val="FF0000"/>
                </a:solidFill>
              </a:rPr>
              <a:t>Source of propagation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Lazy evaluation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Explore parallel incremental timing</a:t>
            </a:r>
          </a:p>
          <a:p>
            <a:endParaRPr lang="en-US" sz="2000" dirty="0"/>
          </a:p>
        </p:txBody>
      </p:sp>
      <p:pic>
        <p:nvPicPr>
          <p:cNvPr id="5" name="Picture 4" descr="cppr_examp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590" y="2958054"/>
            <a:ext cx="5750447" cy="321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7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268950"/>
            <a:ext cx="9245600" cy="742950"/>
          </a:xfrm>
        </p:spPr>
        <p:txBody>
          <a:bodyPr/>
          <a:lstStyle/>
          <a:p>
            <a:r>
              <a:rPr lang="en-US" dirty="0"/>
              <a:t>Identify the Source of Incremental Timing (I)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Source of incremental timing</a:t>
            </a:r>
          </a:p>
          <a:p>
            <a:pPr lvl="1"/>
            <a:r>
              <a:rPr lang="en-US" sz="2000" dirty="0"/>
              <a:t>Pins where the next timing propagation must originate from</a:t>
            </a:r>
          </a:p>
          <a:p>
            <a:pPr lvl="1"/>
            <a:r>
              <a:rPr lang="en-US" sz="2000" dirty="0"/>
              <a:t>Referred to as “</a:t>
            </a:r>
            <a:r>
              <a:rPr lang="en-US" sz="2000" b="1" dirty="0">
                <a:solidFill>
                  <a:srgbClr val="FF0000"/>
                </a:solidFill>
              </a:rPr>
              <a:t>frontier pins</a:t>
            </a:r>
            <a:r>
              <a:rPr lang="en-US" sz="2000" dirty="0"/>
              <a:t>”</a:t>
            </a:r>
          </a:p>
          <a:p>
            <a:r>
              <a:rPr lang="en-US" sz="2400" dirty="0"/>
              <a:t>Repower gate (gate sizing)</a:t>
            </a:r>
          </a:p>
          <a:p>
            <a:pPr lvl="1"/>
            <a:r>
              <a:rPr lang="en-US" sz="2000" dirty="0" err="1"/>
              <a:t>repower_gate</a:t>
            </a:r>
            <a:r>
              <a:rPr lang="en-US" sz="2000" dirty="0"/>
              <a:t>&lt;</a:t>
            </a:r>
            <a:r>
              <a:rPr lang="en-US" sz="2000" dirty="0" err="1"/>
              <a:t>gate_name</a:t>
            </a:r>
            <a:r>
              <a:rPr lang="en-US" sz="2000" dirty="0"/>
              <a:t>, </a:t>
            </a:r>
            <a:r>
              <a:rPr lang="en-US" sz="2000" dirty="0" err="1"/>
              <a:t>new_cell_name</a:t>
            </a:r>
            <a:r>
              <a:rPr lang="en-US" sz="2000" dirty="0"/>
              <a:t>&gt;</a:t>
            </a:r>
          </a:p>
        </p:txBody>
      </p:sp>
      <p:pic>
        <p:nvPicPr>
          <p:cNvPr id="4" name="Picture 3" descr="repower_ga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3625363"/>
            <a:ext cx="7284720" cy="3236976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7918234" y="3242402"/>
            <a:ext cx="1771865" cy="1094596"/>
          </a:xfrm>
          <a:prstGeom prst="wedgeRectCallout">
            <a:avLst>
              <a:gd name="adj1" fmla="val -77576"/>
              <a:gd name="adj2" fmla="val 4535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 </a:t>
            </a:r>
            <a:r>
              <a:rPr lang="en-US" b="1" dirty="0">
                <a:solidFill>
                  <a:srgbClr val="FF0000"/>
                </a:solidFill>
              </a:rPr>
              <a:t>one-level </a:t>
            </a:r>
            <a:r>
              <a:rPr lang="en-US" dirty="0"/>
              <a:t>up from the gate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918235" y="5216113"/>
            <a:ext cx="1771865" cy="1312553"/>
          </a:xfrm>
          <a:prstGeom prst="wedgeRectCallout">
            <a:avLst>
              <a:gd name="adj1" fmla="val -64996"/>
              <a:gd name="adj2" fmla="val 21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Frontier pins</a:t>
            </a:r>
          </a:p>
          <a:p>
            <a:pPr algn="ctr"/>
            <a:r>
              <a:rPr lang="en-US" dirty="0"/>
              <a:t>(FF1:Q and FF2:Q)</a:t>
            </a:r>
          </a:p>
        </p:txBody>
      </p:sp>
    </p:spTree>
    <p:extLst>
      <p:ext uri="{BB962C8B-B14F-4D97-AF65-F5344CB8AC3E}">
        <p14:creationId xmlns:p14="http://schemas.microsoft.com/office/powerpoint/2010/main" val="2759025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268950"/>
            <a:ext cx="9245600" cy="742950"/>
          </a:xfrm>
        </p:spPr>
        <p:txBody>
          <a:bodyPr/>
          <a:lstStyle/>
          <a:p>
            <a:r>
              <a:rPr lang="en-US" dirty="0"/>
              <a:t>Identify the Source of Incremental Timing (II)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Disconnect pin (disconnect a pin from its net)</a:t>
            </a:r>
          </a:p>
          <a:p>
            <a:pPr lvl="1"/>
            <a:r>
              <a:rPr lang="en-US" sz="2000" dirty="0" err="1"/>
              <a:t>disconnect_pin</a:t>
            </a:r>
            <a:r>
              <a:rPr lang="en-US" sz="2000" dirty="0"/>
              <a:t> &lt;</a:t>
            </a:r>
            <a:r>
              <a:rPr lang="en-US" sz="2000" dirty="0" err="1"/>
              <a:t>pin_name</a:t>
            </a:r>
            <a:r>
              <a:rPr lang="en-US" sz="2000" dirty="0"/>
              <a:t>&gt;</a:t>
            </a:r>
          </a:p>
          <a:p>
            <a:r>
              <a:rPr lang="en-US" sz="2400" dirty="0"/>
              <a:t>Affect RC network only</a:t>
            </a:r>
          </a:p>
          <a:p>
            <a:pPr lvl="1"/>
            <a:r>
              <a:rPr lang="en-US" sz="2000" dirty="0"/>
              <a:t>Incremental timing from the root</a:t>
            </a:r>
          </a:p>
        </p:txBody>
      </p:sp>
      <p:pic>
        <p:nvPicPr>
          <p:cNvPr id="7" name="Picture 6" descr="connect_p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18" y="3315282"/>
            <a:ext cx="7284720" cy="3169920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5273842" y="2191280"/>
            <a:ext cx="3854539" cy="1094596"/>
          </a:xfrm>
          <a:prstGeom prst="wedgeRectCallout">
            <a:avLst>
              <a:gd name="adj1" fmla="val -30126"/>
              <a:gd name="adj2" fmla="val 6036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Find the root of the corresponding RC network (RC tree)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7918235" y="4949330"/>
            <a:ext cx="1771865" cy="1175963"/>
          </a:xfrm>
          <a:prstGeom prst="wedgeRectCallout">
            <a:avLst>
              <a:gd name="adj1" fmla="val -137510"/>
              <a:gd name="adj2" fmla="val -6345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Frontier pins</a:t>
            </a:r>
          </a:p>
          <a:p>
            <a:pPr algn="ctr"/>
            <a:r>
              <a:rPr lang="en-US" dirty="0"/>
              <a:t>(I1:O and FF3:D)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7980995" y="3861733"/>
            <a:ext cx="1771865" cy="751264"/>
          </a:xfrm>
          <a:prstGeom prst="wedgeRectCallout">
            <a:avLst>
              <a:gd name="adj1" fmla="val -119803"/>
              <a:gd name="adj2" fmla="val 399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cap changed</a:t>
            </a:r>
          </a:p>
        </p:txBody>
      </p:sp>
    </p:spTree>
    <p:extLst>
      <p:ext uri="{BB962C8B-B14F-4D97-AF65-F5344CB8AC3E}">
        <p14:creationId xmlns:p14="http://schemas.microsoft.com/office/powerpoint/2010/main" val="371693589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ondar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1305</Words>
  <Application>Microsoft Macintosh PowerPoint</Application>
  <PresentationFormat>Custom</PresentationFormat>
  <Paragraphs>225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Droid Sans</vt:lpstr>
      <vt:lpstr>OfficinaSansITCStd Book</vt:lpstr>
      <vt:lpstr>Arial</vt:lpstr>
      <vt:lpstr>Arial Narrow</vt:lpstr>
      <vt:lpstr>Calibri</vt:lpstr>
      <vt:lpstr>Courier New</vt:lpstr>
      <vt:lpstr>Wingdings</vt:lpstr>
      <vt:lpstr>Cover Slide</vt:lpstr>
      <vt:lpstr>Secondary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WINTERAVEN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Debby Winter</dc:creator>
  <cp:lastModifiedBy>Tsung-Wei Huang</cp:lastModifiedBy>
  <cp:revision>463</cp:revision>
  <dcterms:created xsi:type="dcterms:W3CDTF">2013-03-29T19:51:49Z</dcterms:created>
  <dcterms:modified xsi:type="dcterms:W3CDTF">2022-11-27T19:00:02Z</dcterms:modified>
</cp:coreProperties>
</file>